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20" r:id="rId2"/>
    <p:sldId id="544" r:id="rId3"/>
    <p:sldId id="536" r:id="rId4"/>
    <p:sldId id="543" r:id="rId5"/>
  </p:sldIdLst>
  <p:sldSz cx="9906000" cy="6858000" type="A4"/>
  <p:notesSz cx="6708775" cy="9774238"/>
  <p:custDataLst>
    <p:tags r:id="rId8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Standardabschnitt" id="{3C73F942-D253-4642-9487-3AA8C94C5E26}">
          <p14:sldIdLst>
            <p14:sldId id="520"/>
            <p14:sldId id="544"/>
            <p14:sldId id="536"/>
            <p14:sldId id="54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54">
          <p15:clr>
            <a:srgbClr val="A4A3A4"/>
          </p15:clr>
        </p15:guide>
        <p15:guide id="2" orient="horz" pos="2341">
          <p15:clr>
            <a:srgbClr val="A4A3A4"/>
          </p15:clr>
        </p15:guide>
        <p15:guide id="3" orient="horz" pos="2478">
          <p15:clr>
            <a:srgbClr val="A4A3A4"/>
          </p15:clr>
        </p15:guide>
        <p15:guide id="4" pos="21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D60093"/>
    <a:srgbClr val="EAEAEA"/>
    <a:srgbClr val="C0C0C0"/>
    <a:srgbClr val="333399"/>
    <a:srgbClr val="0033CC"/>
    <a:srgbClr val="89D8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9" autoAdjust="0"/>
    <p:restoredTop sz="95734" autoAdjust="0"/>
  </p:normalViewPr>
  <p:slideViewPr>
    <p:cSldViewPr snapToObjects="1">
      <p:cViewPr varScale="1">
        <p:scale>
          <a:sx n="92" d="100"/>
          <a:sy n="92" d="100"/>
        </p:scale>
        <p:origin x="990" y="66"/>
      </p:cViewPr>
      <p:guideLst>
        <p:guide orient="horz" pos="754"/>
        <p:guide orient="horz" pos="2341"/>
        <p:guide orient="horz" pos="2478"/>
        <p:guide pos="210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algn="l" defTabSz="917575"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0475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algn="l" defTabSz="917575"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0475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058A9E2-6623-4ECB-904B-9732ADDCCF8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678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algn="l" defTabSz="917575"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0475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42888" y="733425"/>
            <a:ext cx="52943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74650" y="4643438"/>
            <a:ext cx="607695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algn="l" defTabSz="917575"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0475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6345DAC-E360-4A64-8169-39371FEBC18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713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45B00C-FA35-4433-8817-5CE7A08582DA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430336-7C7D-4F23-A16D-8B3D0B4A42BC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izenplatzhalter 2"/>
          <p:cNvSpPr>
            <a:spLocks noGrp="1"/>
          </p:cNvSpPr>
          <p:nvPr>
            <p:ph type="body" idx="1"/>
          </p:nvPr>
        </p:nvSpPr>
        <p:spPr>
          <a:xfrm>
            <a:off x="887413" y="4716463"/>
            <a:ext cx="185989" cy="27762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Foliennummernplatzhalter 3"/>
          <p:cNvSpPr>
            <a:spLocks noGrp="1"/>
          </p:cNvSpPr>
          <p:nvPr>
            <p:ph type="sldNum" sz="quarter" idx="5"/>
          </p:nvPr>
        </p:nvSpPr>
        <p:spPr>
          <a:xfrm>
            <a:off x="6390190" y="9632032"/>
            <a:ext cx="278898" cy="2930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582"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35892" indent="-283035" defTabSz="924582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32142" indent="-226428" defTabSz="924582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584998" indent="-226428" defTabSz="924582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37855" indent="-226428" defTabSz="924582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490711" indent="-226428" defTabSz="924582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43568" indent="-226428" defTabSz="924582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396425" indent="-226428" defTabSz="924582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49281" indent="-226428" defTabSz="924582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619F07C-0E58-4A9A-8B67-0FE06A5A4DD4}" type="slidenum">
              <a:rPr lang="de-DE" altLang="en-US" sz="1300"/>
              <a:pPr eaLnBrk="1" hangingPunct="1"/>
              <a:t>4</a:t>
            </a:fld>
            <a:endParaRPr lang="de-DE" altLang="en-US" sz="1300"/>
          </a:p>
        </p:txBody>
      </p:sp>
    </p:spTree>
    <p:extLst>
      <p:ext uri="{BB962C8B-B14F-4D97-AF65-F5344CB8AC3E}">
        <p14:creationId xmlns:p14="http://schemas.microsoft.com/office/powerpoint/2010/main" val="833309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94721448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6557211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1056317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10" Type="http://schemas.openxmlformats.org/officeDocument/2006/relationships/image" Target="../media/image6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9"/>
          <p:cNvSpPr>
            <a:spLocks noChangeArrowheads="1"/>
          </p:cNvSpPr>
          <p:nvPr/>
        </p:nvSpPr>
        <p:spPr bwMode="auto">
          <a:xfrm>
            <a:off x="3175" y="1588"/>
            <a:ext cx="9890125" cy="868362"/>
          </a:xfrm>
          <a:prstGeom prst="rect">
            <a:avLst/>
          </a:prstGeom>
          <a:gradFill rotWithShape="0">
            <a:gsLst>
              <a:gs pos="0">
                <a:srgbClr val="DDE5FF"/>
              </a:gs>
              <a:gs pos="50000">
                <a:srgbClr val="8DA8FF"/>
              </a:gs>
              <a:gs pos="100000">
                <a:srgbClr val="DDE5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endParaRPr lang="en-US" altLang="en-US"/>
          </a:p>
        </p:txBody>
      </p:sp>
      <p:sp>
        <p:nvSpPr>
          <p:cNvPr id="1028" name="Rectangle 28"/>
          <p:cNvSpPr>
            <a:spLocks noGrp="1" noChangeArrowheads="1"/>
          </p:cNvSpPr>
          <p:nvPr>
            <p:ph type="title"/>
          </p:nvPr>
        </p:nvSpPr>
        <p:spPr bwMode="auto">
          <a:xfrm>
            <a:off x="134938" y="396875"/>
            <a:ext cx="8634412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5" tIns="0" rIns="95785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Kapitelthema bitte hier eintragen</a:t>
            </a:r>
          </a:p>
        </p:txBody>
      </p:sp>
      <p:sp>
        <p:nvSpPr>
          <p:cNvPr id="1029" name="Rectangle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4938" y="931863"/>
            <a:ext cx="9613900" cy="17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5" tIns="0" rIns="95785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Detail zum Kapitelthema bitte hier eintragen</a:t>
            </a:r>
          </a:p>
        </p:txBody>
      </p:sp>
      <p:sp>
        <p:nvSpPr>
          <p:cNvPr id="2" name="Text Box 33"/>
          <p:cNvSpPr txBox="1">
            <a:spLocks noChangeArrowheads="1"/>
          </p:cNvSpPr>
          <p:nvPr/>
        </p:nvSpPr>
        <p:spPr bwMode="auto">
          <a:xfrm>
            <a:off x="134938" y="6592888"/>
            <a:ext cx="8634412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5785" tIns="47893" rIns="95785" bIns="47893">
            <a:spAutoFit/>
          </a:bodyPr>
          <a:lstStyle>
            <a:lvl1pPr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b="1" dirty="0">
                <a:cs typeface="+mn-cs"/>
              </a:rPr>
              <a:t>©addPLM -  </a:t>
            </a:r>
            <a:r>
              <a:rPr lang="en-GB" b="1" i="1" dirty="0">
                <a:cs typeface="+mn-cs"/>
              </a:rPr>
              <a:t>PLMJobManager_TC_SiteCons_Presentation_en.pptx</a:t>
            </a:r>
            <a:r>
              <a:rPr lang="en-GB" b="1" dirty="0">
                <a:cs typeface="+mn-cs"/>
              </a:rPr>
              <a:t> </a:t>
            </a:r>
            <a:r>
              <a:rPr lang="en-GB" sz="900" dirty="0">
                <a:cs typeface="+mn-cs"/>
              </a:rPr>
              <a:t>Author: </a:t>
            </a:r>
            <a:r>
              <a:rPr lang="en-GB" sz="900" dirty="0" err="1">
                <a:cs typeface="+mn-cs"/>
              </a:rPr>
              <a:t>J.Feuerstein</a:t>
            </a:r>
            <a:r>
              <a:rPr lang="en-GB" sz="900" dirty="0">
                <a:cs typeface="+mn-cs"/>
              </a:rPr>
              <a:t> Release Date: 12.03.2018</a:t>
            </a:r>
            <a:endParaRPr lang="en-GB" sz="900" b="1" dirty="0">
              <a:cs typeface="+mn-cs"/>
            </a:endParaRPr>
          </a:p>
        </p:txBody>
      </p:sp>
      <p:sp>
        <p:nvSpPr>
          <p:cNvPr id="1031" name="Line 34"/>
          <p:cNvSpPr>
            <a:spLocks noChangeShapeType="1"/>
          </p:cNvSpPr>
          <p:nvPr/>
        </p:nvSpPr>
        <p:spPr bwMode="auto">
          <a:xfrm>
            <a:off x="0" y="6597650"/>
            <a:ext cx="990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GB"/>
          </a:p>
        </p:txBody>
      </p:sp>
      <p:pic>
        <p:nvPicPr>
          <p:cNvPr id="7" name="Picture 7" descr="V:\JobManager\ProgEntw\Ver02\08-Icons-und-Logos\LogosZurSoftware\PLMJobManagerLogo_for_Presentations.wmf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086" y="124997"/>
            <a:ext cx="1602786" cy="543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/>
          <p:cNvSpPr txBox="1"/>
          <p:nvPr userDrawn="1"/>
        </p:nvSpPr>
        <p:spPr>
          <a:xfrm>
            <a:off x="8905791" y="6613394"/>
            <a:ext cx="979488" cy="246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Slide: </a:t>
            </a:r>
            <a:fld id="{BCDE0F70-9E56-4FF0-A037-87FAE3BC7DEB}" type="slidenum">
              <a:rPr lang="en-GB" smtClean="0"/>
              <a:pPr algn="r"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/>
  <p:hf hdr="0" ftr="0" dt="0"/>
  <p:txStyles>
    <p:titleStyle>
      <a:lvl1pPr algn="l" defTabSz="957263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defTabSz="957263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defTabSz="957263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defTabSz="957263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defTabSz="957263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defTabSz="957263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defTabSz="957263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defTabSz="957263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defTabSz="957263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66688" indent="-166688" algn="l" defTabSz="957263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1000">
          <a:solidFill>
            <a:schemeClr val="tx1"/>
          </a:solidFill>
          <a:latin typeface="+mn-lt"/>
          <a:ea typeface="+mn-ea"/>
          <a:cs typeface="+mn-cs"/>
        </a:defRPr>
      </a:lvl1pPr>
      <a:lvl2pPr marL="577850" indent="-166688" algn="l" defTabSz="957263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900">
          <a:solidFill>
            <a:schemeClr val="tx1"/>
          </a:solidFill>
          <a:latin typeface="+mn-lt"/>
        </a:defRPr>
      </a:lvl2pPr>
      <a:lvl3pPr marL="904875" indent="-160338" algn="l" defTabSz="957263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900">
          <a:solidFill>
            <a:schemeClr val="tx1"/>
          </a:solidFill>
          <a:latin typeface="+mn-lt"/>
        </a:defRPr>
      </a:lvl3pPr>
      <a:lvl4pPr marL="1236663" indent="-166688" algn="l" defTabSz="957263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900">
          <a:solidFill>
            <a:schemeClr val="tx1"/>
          </a:solidFill>
          <a:latin typeface="+mn-lt"/>
        </a:defRPr>
      </a:lvl4pPr>
      <a:lvl5pPr marL="1574800" indent="-173038" algn="l" defTabSz="957263" rtl="0" eaLnBrk="0" fontAlgn="base" hangingPunct="0">
        <a:spcBef>
          <a:spcPct val="20000"/>
        </a:spcBef>
        <a:spcAft>
          <a:spcPct val="0"/>
        </a:spcAft>
        <a:buBlip>
          <a:blip r:embed="rId10"/>
        </a:buBlip>
        <a:defRPr sz="900">
          <a:solidFill>
            <a:schemeClr val="tx1"/>
          </a:solidFill>
          <a:latin typeface="+mn-lt"/>
        </a:defRPr>
      </a:lvl5pPr>
      <a:lvl6pPr marL="2032000" indent="-173038" algn="l" defTabSz="957263" rtl="0" fontAlgn="base">
        <a:spcBef>
          <a:spcPct val="20000"/>
        </a:spcBef>
        <a:spcAft>
          <a:spcPct val="0"/>
        </a:spcAft>
        <a:buBlip>
          <a:blip r:embed="rId10"/>
        </a:buBlip>
        <a:defRPr sz="900">
          <a:solidFill>
            <a:schemeClr val="tx1"/>
          </a:solidFill>
          <a:latin typeface="+mn-lt"/>
        </a:defRPr>
      </a:lvl6pPr>
      <a:lvl7pPr marL="2489200" indent="-173038" algn="l" defTabSz="957263" rtl="0" fontAlgn="base">
        <a:spcBef>
          <a:spcPct val="20000"/>
        </a:spcBef>
        <a:spcAft>
          <a:spcPct val="0"/>
        </a:spcAft>
        <a:buBlip>
          <a:blip r:embed="rId10"/>
        </a:buBlip>
        <a:defRPr sz="900">
          <a:solidFill>
            <a:schemeClr val="tx1"/>
          </a:solidFill>
          <a:latin typeface="+mn-lt"/>
        </a:defRPr>
      </a:lvl7pPr>
      <a:lvl8pPr marL="2946400" indent="-173038" algn="l" defTabSz="957263" rtl="0" fontAlgn="base">
        <a:spcBef>
          <a:spcPct val="20000"/>
        </a:spcBef>
        <a:spcAft>
          <a:spcPct val="0"/>
        </a:spcAft>
        <a:buBlip>
          <a:blip r:embed="rId10"/>
        </a:buBlip>
        <a:defRPr sz="900">
          <a:solidFill>
            <a:schemeClr val="tx1"/>
          </a:solidFill>
          <a:latin typeface="+mn-lt"/>
        </a:defRPr>
      </a:lvl8pPr>
      <a:lvl9pPr marL="3403600" indent="-173038" algn="l" defTabSz="957263" rtl="0" fontAlgn="base">
        <a:spcBef>
          <a:spcPct val="20000"/>
        </a:spcBef>
        <a:spcAft>
          <a:spcPct val="0"/>
        </a:spcAft>
        <a:buBlip>
          <a:blip r:embed="rId10"/>
        </a:buBlip>
        <a:defRPr sz="9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>
          <a:xfrm>
            <a:off x="668338" y="5156200"/>
            <a:ext cx="8388350" cy="93662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anchor="t"/>
          <a:lstStyle/>
          <a:p>
            <a:pPr eaLnBrk="1" hangingPunct="1">
              <a:lnSpc>
                <a:spcPts val="3500"/>
              </a:lnSpc>
            </a:pPr>
            <a:r>
              <a:rPr lang="en-GB" altLang="en-US" sz="3600" b="1" i="1" dirty="0" err="1">
                <a:solidFill>
                  <a:srgbClr val="000000"/>
                </a:solidFill>
              </a:rPr>
              <a:t>PLMJobManager</a:t>
            </a:r>
            <a:r>
              <a:rPr lang="en-GB" altLang="en-US" sz="3600" dirty="0">
                <a:solidFill>
                  <a:srgbClr val="000000"/>
                </a:solidFill>
              </a:rPr>
              <a:t> – </a:t>
            </a:r>
            <a:r>
              <a:rPr lang="en-GB" altLang="en-US" sz="3600" b="1" dirty="0">
                <a:solidFill>
                  <a:srgbClr val="000000"/>
                </a:solidFill>
              </a:rPr>
              <a:t>TC Site </a:t>
            </a:r>
            <a:r>
              <a:rPr lang="en-GB" altLang="en-US" sz="3600" b="1" dirty="0" err="1">
                <a:solidFill>
                  <a:srgbClr val="000000"/>
                </a:solidFill>
              </a:rPr>
              <a:t>COns</a:t>
            </a:r>
            <a:br>
              <a:rPr lang="en-GB" altLang="en-US" sz="3600" dirty="0">
                <a:solidFill>
                  <a:srgbClr val="000000"/>
                </a:solidFill>
              </a:rPr>
            </a:br>
            <a:endParaRPr lang="en-GB" altLang="en-US" sz="2400" dirty="0">
              <a:solidFill>
                <a:srgbClr val="000000"/>
              </a:solidFill>
            </a:endParaRPr>
          </a:p>
        </p:txBody>
      </p:sp>
      <p:sp>
        <p:nvSpPr>
          <p:cNvPr id="2052" name="Text Box 16"/>
          <p:cNvSpPr txBox="1">
            <a:spLocks noChangeArrowheads="1"/>
          </p:cNvSpPr>
          <p:nvPr/>
        </p:nvSpPr>
        <p:spPr bwMode="auto">
          <a:xfrm>
            <a:off x="7286625" y="6273800"/>
            <a:ext cx="23288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6451" tIns="48225" rIns="96451" bIns="48225">
            <a:spAutoFit/>
          </a:bodyPr>
          <a:lstStyle>
            <a:lvl1pPr defTabSz="957263" eaLnBrk="0" hangingPunct="0">
              <a:spcBef>
                <a:spcPct val="20000"/>
              </a:spcBef>
              <a:buBlip>
                <a:blip r:embed="rId3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Blip>
                <a:blip r:embed="rId4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75000"/>
              </a:lnSpc>
              <a:spcBef>
                <a:spcPct val="50000"/>
              </a:spcBef>
              <a:buSzPct val="75000"/>
              <a:buFont typeface="Monotype Sorts"/>
              <a:buNone/>
            </a:pPr>
            <a:r>
              <a:rPr lang="en-GB" altLang="en-US"/>
              <a:t>Author: Josef Feuerstein</a:t>
            </a:r>
            <a:endParaRPr lang="en-GB" altLang="en-US" sz="700"/>
          </a:p>
        </p:txBody>
      </p:sp>
      <p:pic>
        <p:nvPicPr>
          <p:cNvPr id="2054" name="Picture 18" descr="MyApplLog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04" y="1304764"/>
            <a:ext cx="4176713" cy="284321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6839" y="1732540"/>
            <a:ext cx="1884091" cy="24154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hteck 79"/>
          <p:cNvSpPr>
            <a:spLocks noChangeArrowheads="1"/>
          </p:cNvSpPr>
          <p:nvPr/>
        </p:nvSpPr>
        <p:spPr bwMode="auto">
          <a:xfrm>
            <a:off x="602861" y="4180503"/>
            <a:ext cx="2617523" cy="103743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GB" altLang="de-DE" sz="1200" dirty="0">
              <a:latin typeface="+mn-lt"/>
              <a:cs typeface="+mn-cs"/>
            </a:endParaRPr>
          </a:p>
        </p:txBody>
      </p:sp>
      <p:sp>
        <p:nvSpPr>
          <p:cNvPr id="5127" name="Rechteck 45"/>
          <p:cNvSpPr>
            <a:spLocks noChangeArrowheads="1"/>
          </p:cNvSpPr>
          <p:nvPr/>
        </p:nvSpPr>
        <p:spPr bwMode="auto">
          <a:xfrm>
            <a:off x="679083" y="968748"/>
            <a:ext cx="8661233" cy="128470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GB" altLang="de-DE" sz="1200" dirty="0">
              <a:latin typeface="+mn-lt"/>
              <a:cs typeface="+mn-cs"/>
            </a:endParaRPr>
          </a:p>
        </p:txBody>
      </p:sp>
      <p:sp>
        <p:nvSpPr>
          <p:cNvPr id="512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System Sketch TC + </a:t>
            </a:r>
            <a:r>
              <a:rPr lang="de-DE" altLang="de-DE" dirty="0" err="1"/>
              <a:t>JobManager</a:t>
            </a:r>
            <a:r>
              <a:rPr lang="de-DE" altLang="de-DE" dirty="0"/>
              <a:t> </a:t>
            </a:r>
            <a:endParaRPr lang="en-GB" altLang="de-DE" dirty="0"/>
          </a:p>
        </p:txBody>
      </p:sp>
      <p:sp>
        <p:nvSpPr>
          <p:cNvPr id="5129" name="Textfeld 9"/>
          <p:cNvSpPr txBox="1">
            <a:spLocks noChangeArrowheads="1"/>
          </p:cNvSpPr>
          <p:nvPr/>
        </p:nvSpPr>
        <p:spPr bwMode="auto">
          <a:xfrm>
            <a:off x="5131597" y="1127411"/>
            <a:ext cx="17748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de-DE" altLang="de-DE">
                <a:solidFill>
                  <a:srgbClr val="000000"/>
                </a:solidFill>
              </a:rPr>
              <a:t>JobMgr DB + Config</a:t>
            </a:r>
            <a:endParaRPr lang="en-GB" altLang="de-DE">
              <a:solidFill>
                <a:srgbClr val="000000"/>
              </a:solidFill>
            </a:endParaRPr>
          </a:p>
        </p:txBody>
      </p:sp>
      <p:sp>
        <p:nvSpPr>
          <p:cNvPr id="5130" name="AutoShape 3"/>
          <p:cNvSpPr>
            <a:spLocks noChangeArrowheads="1"/>
          </p:cNvSpPr>
          <p:nvPr/>
        </p:nvSpPr>
        <p:spPr bwMode="auto">
          <a:xfrm>
            <a:off x="6971774" y="1295681"/>
            <a:ext cx="1339717" cy="704850"/>
          </a:xfrm>
          <a:prstGeom prst="can">
            <a:avLst>
              <a:gd name="adj" fmla="val 16792"/>
            </a:avLst>
          </a:prstGeom>
          <a:gradFill rotWithShape="1">
            <a:gsLst>
              <a:gs pos="0">
                <a:srgbClr val="F6B90C"/>
              </a:gs>
              <a:gs pos="50000">
                <a:srgbClr val="FFFF00"/>
              </a:gs>
              <a:gs pos="100000">
                <a:srgbClr val="F6B90C"/>
              </a:gs>
            </a:gsLst>
            <a:lin ang="0" scaled="1"/>
          </a:gra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18000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A3A3A3"/>
              </a:buClr>
              <a:buSzPct val="80000"/>
              <a:buFont typeface="Wingdings 3" pitchFamily="18" charset="2"/>
              <a:buNone/>
            </a:pPr>
            <a:r>
              <a:rPr lang="de-DE" altLang="de-DE" sz="1200" b="1">
                <a:solidFill>
                  <a:srgbClr val="000000"/>
                </a:solidFill>
              </a:rPr>
              <a:t>JobServer</a:t>
            </a:r>
          </a:p>
          <a:p>
            <a:pPr algn="ctr" eaLnBrk="1" hangingPunct="1">
              <a:spcBef>
                <a:spcPct val="0"/>
              </a:spcBef>
              <a:buClr>
                <a:srgbClr val="A3A3A3"/>
              </a:buClr>
              <a:buSzPct val="80000"/>
              <a:buFont typeface="Wingdings 3" pitchFamily="18" charset="2"/>
              <a:buNone/>
            </a:pPr>
            <a:r>
              <a:rPr lang="de-DE" altLang="de-DE" sz="1200" b="1">
                <a:solidFill>
                  <a:srgbClr val="000000"/>
                </a:solidFill>
              </a:rPr>
              <a:t>DB (MSSQL)</a:t>
            </a:r>
            <a:br>
              <a:rPr lang="de-DE" altLang="de-DE" sz="1600" b="1">
                <a:solidFill>
                  <a:srgbClr val="000000"/>
                </a:solidFill>
              </a:rPr>
            </a:br>
            <a:endParaRPr lang="de-DE" altLang="de-DE" sz="1600" b="1">
              <a:solidFill>
                <a:srgbClr val="000000"/>
              </a:solidFill>
            </a:endParaRPr>
          </a:p>
        </p:txBody>
      </p:sp>
      <p:sp>
        <p:nvSpPr>
          <p:cNvPr id="5131" name="AutoShape 4"/>
          <p:cNvSpPr>
            <a:spLocks noChangeArrowheads="1"/>
          </p:cNvSpPr>
          <p:nvPr/>
        </p:nvSpPr>
        <p:spPr bwMode="auto">
          <a:xfrm>
            <a:off x="1260345" y="1460784"/>
            <a:ext cx="1246850" cy="612775"/>
          </a:xfrm>
          <a:prstGeom prst="can">
            <a:avLst>
              <a:gd name="adj" fmla="val 20139"/>
            </a:avLst>
          </a:prstGeom>
          <a:gradFill rotWithShape="1">
            <a:gsLst>
              <a:gs pos="0">
                <a:srgbClr val="F6B90C"/>
              </a:gs>
              <a:gs pos="50000">
                <a:srgbClr val="FFFF00"/>
              </a:gs>
              <a:gs pos="100000">
                <a:srgbClr val="F6B90C"/>
              </a:gs>
            </a:gsLst>
            <a:lin ang="0" scaled="1"/>
          </a:gra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A3A3A3"/>
              </a:buClr>
              <a:buSzPct val="80000"/>
              <a:buFont typeface="Wingdings 3" pitchFamily="18" charset="2"/>
              <a:buNone/>
            </a:pPr>
            <a:r>
              <a:rPr lang="de-DE" altLang="de-DE" sz="1400" b="1" dirty="0">
                <a:solidFill>
                  <a:srgbClr val="000000"/>
                </a:solidFill>
              </a:rPr>
              <a:t>Teamcenter</a:t>
            </a:r>
          </a:p>
          <a:p>
            <a:pPr algn="ctr" eaLnBrk="1" hangingPunct="1">
              <a:spcBef>
                <a:spcPct val="0"/>
              </a:spcBef>
              <a:buClr>
                <a:srgbClr val="A3A3A3"/>
              </a:buClr>
              <a:buSzPct val="80000"/>
              <a:buFont typeface="Wingdings 3" pitchFamily="18" charset="2"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LEAD</a:t>
            </a:r>
            <a:endParaRPr lang="de-DE" altLang="de-DE" sz="1400" b="1" dirty="0">
              <a:solidFill>
                <a:srgbClr val="000000"/>
              </a:solidFill>
            </a:endParaRPr>
          </a:p>
        </p:txBody>
      </p:sp>
      <p:sp>
        <p:nvSpPr>
          <p:cNvPr id="5132" name="Freihandform 13"/>
          <p:cNvSpPr>
            <a:spLocks/>
          </p:cNvSpPr>
          <p:nvPr/>
        </p:nvSpPr>
        <p:spPr bwMode="auto">
          <a:xfrm>
            <a:off x="2312858" y="1168686"/>
            <a:ext cx="2882371" cy="354013"/>
          </a:xfrm>
          <a:custGeom>
            <a:avLst/>
            <a:gdLst>
              <a:gd name="T0" fmla="*/ 0 w 1676"/>
              <a:gd name="T1" fmla="*/ 666108003 h 223"/>
              <a:gd name="T2" fmla="*/ 1780054225 w 1676"/>
              <a:gd name="T3" fmla="*/ 28575 h 223"/>
              <a:gd name="T4" fmla="*/ 2147483647 w 1676"/>
              <a:gd name="T5" fmla="*/ 1008063924 h 2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76" h="223">
                <a:moveTo>
                  <a:pt x="0" y="223"/>
                </a:moveTo>
                <a:cubicBezTo>
                  <a:pt x="150" y="187"/>
                  <a:pt x="619" y="10"/>
                  <a:pt x="898" y="5"/>
                </a:cubicBezTo>
                <a:cubicBezTo>
                  <a:pt x="1177" y="0"/>
                  <a:pt x="1514" y="153"/>
                  <a:pt x="1676" y="192"/>
                </a:cubicBezTo>
              </a:path>
            </a:pathLst>
          </a:custGeom>
          <a:noFill/>
          <a:ln w="22225" algn="ctr">
            <a:solidFill>
              <a:srgbClr val="FFCC00"/>
            </a:solidFill>
            <a:prstDash val="dash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l">
              <a:spcBef>
                <a:spcPct val="0"/>
              </a:spcBef>
            </a:pPr>
            <a:endParaRPr lang="de-DE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cxnSp>
        <p:nvCxnSpPr>
          <p:cNvPr id="5133" name="Gerade Verbindung mit Pfeil 17"/>
          <p:cNvCxnSpPr>
            <a:cxnSpLocks noChangeShapeType="1"/>
            <a:endCxn id="5138" idx="1"/>
          </p:cNvCxnSpPr>
          <p:nvPr/>
        </p:nvCxnSpPr>
        <p:spPr bwMode="auto">
          <a:xfrm>
            <a:off x="3313777" y="1643345"/>
            <a:ext cx="1902090" cy="3968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prstDash val="dash"/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34" name="AutoShape 4"/>
          <p:cNvSpPr>
            <a:spLocks noChangeArrowheads="1"/>
          </p:cNvSpPr>
          <p:nvPr/>
        </p:nvSpPr>
        <p:spPr bwMode="auto">
          <a:xfrm>
            <a:off x="1060433" y="4531756"/>
            <a:ext cx="1246850" cy="614363"/>
          </a:xfrm>
          <a:prstGeom prst="can">
            <a:avLst>
              <a:gd name="adj" fmla="val 26380"/>
            </a:avLst>
          </a:prstGeom>
          <a:gradFill rotWithShape="1">
            <a:gsLst>
              <a:gs pos="0">
                <a:srgbClr val="F6B90C"/>
              </a:gs>
              <a:gs pos="50000">
                <a:srgbClr val="FFFF00"/>
              </a:gs>
              <a:gs pos="100000">
                <a:srgbClr val="F6B90C"/>
              </a:gs>
            </a:gsLst>
            <a:lin ang="0" scaled="1"/>
          </a:gra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A3A3A3"/>
              </a:buClr>
              <a:buSzPct val="80000"/>
              <a:buFont typeface="Wingdings 3" pitchFamily="18" charset="2"/>
              <a:buNone/>
            </a:pPr>
            <a:r>
              <a:rPr lang="de-DE" altLang="de-DE" sz="1100" b="1" dirty="0">
                <a:solidFill>
                  <a:srgbClr val="000000"/>
                </a:solidFill>
              </a:rPr>
              <a:t>Teamcenter</a:t>
            </a:r>
          </a:p>
          <a:p>
            <a:pPr algn="ctr" eaLnBrk="1" hangingPunct="1">
              <a:spcBef>
                <a:spcPct val="0"/>
              </a:spcBef>
              <a:buClr>
                <a:srgbClr val="A3A3A3"/>
              </a:buClr>
              <a:buSzPct val="80000"/>
              <a:buFont typeface="Wingdings 3" pitchFamily="18" charset="2"/>
              <a:buNone/>
            </a:pPr>
            <a:r>
              <a:rPr lang="de-DE" altLang="de-DE" sz="1100" b="1" dirty="0">
                <a:solidFill>
                  <a:srgbClr val="000000"/>
                </a:solidFill>
              </a:rPr>
              <a:t>RO Site 1</a:t>
            </a:r>
          </a:p>
        </p:txBody>
      </p:sp>
      <p:pic>
        <p:nvPicPr>
          <p:cNvPr id="5138" name="Picture 6" descr="V:\JobManager\ProgEntw\Ver02\08-Icons-und-Logos\LogosZurSoftware\JobServerAppl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5869" y="1352836"/>
            <a:ext cx="1233091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9" name="Picture 2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368" y="4531756"/>
            <a:ext cx="371139" cy="353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0" name="Picture 2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731" y="1498881"/>
            <a:ext cx="541734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141" name="Gerade Verbindung mit Pfeil 33"/>
          <p:cNvCxnSpPr>
            <a:cxnSpLocks noChangeShapeType="1"/>
            <a:stCxn id="5138" idx="3"/>
            <a:endCxn id="5130" idx="2"/>
          </p:cNvCxnSpPr>
          <p:nvPr/>
        </p:nvCxnSpPr>
        <p:spPr bwMode="auto">
          <a:xfrm>
            <a:off x="6448960" y="1646524"/>
            <a:ext cx="522817" cy="1587"/>
          </a:xfrm>
          <a:prstGeom prst="straightConnector1">
            <a:avLst/>
          </a:prstGeom>
          <a:noFill/>
          <a:ln w="12700" algn="ctr">
            <a:solidFill>
              <a:srgbClr val="009900"/>
            </a:solidFill>
            <a:prstDash val="dash"/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43" name="Flussdiagramm: Magnetplattenspeicher 44"/>
          <p:cNvSpPr>
            <a:spLocks noChangeArrowheads="1"/>
          </p:cNvSpPr>
          <p:nvPr/>
        </p:nvSpPr>
        <p:spPr bwMode="auto">
          <a:xfrm>
            <a:off x="811480" y="1154394"/>
            <a:ext cx="316442" cy="260350"/>
          </a:xfrm>
          <a:prstGeom prst="flowChartMagneticDisk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DE" altLang="de-DE">
                <a:solidFill>
                  <a:srgbClr val="000000"/>
                </a:solidFill>
              </a:rPr>
              <a:t>Vol1</a:t>
            </a:r>
            <a:endParaRPr lang="en-GB" altLang="de-DE">
              <a:solidFill>
                <a:srgbClr val="000000"/>
              </a:solidFill>
            </a:endParaRPr>
          </a:p>
        </p:txBody>
      </p:sp>
      <p:sp>
        <p:nvSpPr>
          <p:cNvPr id="5144" name="Flussdiagramm: Magnetplattenspeicher 69"/>
          <p:cNvSpPr>
            <a:spLocks noChangeArrowheads="1"/>
          </p:cNvSpPr>
          <p:nvPr/>
        </p:nvSpPr>
        <p:spPr bwMode="auto">
          <a:xfrm>
            <a:off x="814920" y="1459194"/>
            <a:ext cx="316442" cy="260350"/>
          </a:xfrm>
          <a:prstGeom prst="flowChartMagneticDisk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DE" altLang="de-DE">
                <a:solidFill>
                  <a:srgbClr val="000000"/>
                </a:solidFill>
              </a:rPr>
              <a:t>Vol2</a:t>
            </a:r>
            <a:endParaRPr lang="en-GB" altLang="de-DE">
              <a:solidFill>
                <a:srgbClr val="000000"/>
              </a:solidFill>
            </a:endParaRPr>
          </a:p>
        </p:txBody>
      </p:sp>
      <p:sp>
        <p:nvSpPr>
          <p:cNvPr id="5145" name="Flussdiagramm: Magnetplattenspeicher 70"/>
          <p:cNvSpPr>
            <a:spLocks noChangeArrowheads="1"/>
          </p:cNvSpPr>
          <p:nvPr/>
        </p:nvSpPr>
        <p:spPr bwMode="auto">
          <a:xfrm>
            <a:off x="811480" y="1795744"/>
            <a:ext cx="316442" cy="260350"/>
          </a:xfrm>
          <a:prstGeom prst="flowChartMagneticDisk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DE" altLang="de-DE">
                <a:solidFill>
                  <a:srgbClr val="000000"/>
                </a:solidFill>
              </a:rPr>
              <a:t>Vol3</a:t>
            </a:r>
            <a:endParaRPr lang="en-GB" altLang="de-DE">
              <a:solidFill>
                <a:srgbClr val="000000"/>
              </a:solidFill>
            </a:endParaRPr>
          </a:p>
        </p:txBody>
      </p:sp>
      <p:sp>
        <p:nvSpPr>
          <p:cNvPr id="5146" name="Flussdiagramm: Magnetplattenspeicher 71"/>
          <p:cNvSpPr>
            <a:spLocks noChangeArrowheads="1"/>
          </p:cNvSpPr>
          <p:nvPr/>
        </p:nvSpPr>
        <p:spPr bwMode="auto">
          <a:xfrm>
            <a:off x="675644" y="4582551"/>
            <a:ext cx="316442" cy="260350"/>
          </a:xfrm>
          <a:prstGeom prst="flowChartMagneticDisk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DE" altLang="de-DE" dirty="0">
                <a:solidFill>
                  <a:srgbClr val="000000"/>
                </a:solidFill>
              </a:rPr>
              <a:t>Vol1</a:t>
            </a:r>
            <a:endParaRPr lang="en-GB" altLang="de-DE" dirty="0">
              <a:solidFill>
                <a:srgbClr val="000000"/>
              </a:solidFill>
            </a:endParaRPr>
          </a:p>
        </p:txBody>
      </p:sp>
      <p:sp>
        <p:nvSpPr>
          <p:cNvPr id="5147" name="Flussdiagramm: Magnetplattenspeicher 72"/>
          <p:cNvSpPr>
            <a:spLocks noChangeArrowheads="1"/>
          </p:cNvSpPr>
          <p:nvPr/>
        </p:nvSpPr>
        <p:spPr bwMode="auto">
          <a:xfrm>
            <a:off x="679083" y="4885764"/>
            <a:ext cx="316442" cy="260350"/>
          </a:xfrm>
          <a:prstGeom prst="flowChartMagneticDisk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DE" altLang="de-DE">
                <a:solidFill>
                  <a:srgbClr val="000000"/>
                </a:solidFill>
              </a:rPr>
              <a:t>Vol2</a:t>
            </a:r>
            <a:endParaRPr lang="en-GB" altLang="de-DE">
              <a:solidFill>
                <a:srgbClr val="000000"/>
              </a:solidFill>
            </a:endParaRPr>
          </a:p>
        </p:txBody>
      </p:sp>
      <p:sp>
        <p:nvSpPr>
          <p:cNvPr id="5150" name="Textfeld 83"/>
          <p:cNvSpPr txBox="1">
            <a:spLocks noChangeArrowheads="1"/>
          </p:cNvSpPr>
          <p:nvPr/>
        </p:nvSpPr>
        <p:spPr bwMode="auto">
          <a:xfrm rot="860077">
            <a:off x="4311256" y="1138519"/>
            <a:ext cx="7842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de-DE" altLang="de-DE">
                <a:solidFill>
                  <a:srgbClr val="000000"/>
                </a:solidFill>
              </a:rPr>
              <a:t>Import</a:t>
            </a:r>
            <a:endParaRPr lang="en-GB" altLang="de-DE">
              <a:solidFill>
                <a:srgbClr val="000000"/>
              </a:solidFill>
            </a:endParaRPr>
          </a:p>
        </p:txBody>
      </p:sp>
      <p:pic>
        <p:nvPicPr>
          <p:cNvPr id="5158" name="Picture 2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403" y="1498881"/>
            <a:ext cx="54173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159" name="Gerade Verbindung mit Pfeil 17"/>
          <p:cNvCxnSpPr>
            <a:cxnSpLocks noChangeShapeType="1"/>
            <a:stCxn id="5140" idx="3"/>
            <a:endCxn id="5138" idx="1"/>
          </p:cNvCxnSpPr>
          <p:nvPr/>
        </p:nvCxnSpPr>
        <p:spPr bwMode="auto">
          <a:xfrm flipV="1">
            <a:off x="4242466" y="1647318"/>
            <a:ext cx="973402" cy="109537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prstDash val="dash"/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feld 90"/>
          <p:cNvSpPr txBox="1"/>
          <p:nvPr/>
        </p:nvSpPr>
        <p:spPr>
          <a:xfrm rot="16200000">
            <a:off x="15591" y="1477416"/>
            <a:ext cx="993292" cy="22660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36005" tIns="36005" rIns="36005" bIns="36005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dirty="0">
                <a:solidFill>
                  <a:srgbClr val="000000"/>
                </a:solidFill>
              </a:rPr>
              <a:t>Lead Site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3" name="Textfeld 112"/>
          <p:cNvSpPr txBox="1"/>
          <p:nvPr/>
        </p:nvSpPr>
        <p:spPr>
          <a:xfrm rot="16200000">
            <a:off x="-98577" y="4583310"/>
            <a:ext cx="1034845" cy="22660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36005" tIns="36005" rIns="36005" bIns="36005">
            <a:spAutoFit/>
          </a:bodyPr>
          <a:lstStyle>
            <a:defPPr>
              <a:defRPr lang="de-DE"/>
            </a:defPPr>
            <a:lvl1pPr algn="ctr"/>
          </a:lstStyle>
          <a:p>
            <a:r>
              <a:rPr lang="en-GB" dirty="0">
                <a:solidFill>
                  <a:srgbClr val="000000"/>
                </a:solidFill>
              </a:rPr>
              <a:t>RO Site 1</a:t>
            </a:r>
          </a:p>
        </p:txBody>
      </p:sp>
      <p:sp>
        <p:nvSpPr>
          <p:cNvPr id="114" name="Textfeld 113"/>
          <p:cNvSpPr txBox="1"/>
          <p:nvPr/>
        </p:nvSpPr>
        <p:spPr>
          <a:xfrm rot="16200000">
            <a:off x="2924757" y="4580559"/>
            <a:ext cx="1038764" cy="22660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36005" tIns="36005" rIns="36005" bIns="36005">
            <a:spAutoFit/>
          </a:bodyPr>
          <a:lstStyle>
            <a:defPPr>
              <a:defRPr lang="de-DE"/>
            </a:defPPr>
            <a:lvl1pPr algn="ctr"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RO Site 2</a:t>
            </a:r>
            <a:endParaRPr lang="en-GB" dirty="0"/>
          </a:p>
        </p:txBody>
      </p:sp>
      <p:sp>
        <p:nvSpPr>
          <p:cNvPr id="5203" name="Oval 232"/>
          <p:cNvSpPr>
            <a:spLocks noChangeArrowheads="1"/>
          </p:cNvSpPr>
          <p:nvPr/>
        </p:nvSpPr>
        <p:spPr bwMode="auto">
          <a:xfrm>
            <a:off x="2932655" y="5141870"/>
            <a:ext cx="194336" cy="179387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 dirty="0">
                <a:solidFill>
                  <a:srgbClr val="000000"/>
                </a:solidFill>
              </a:rPr>
              <a:t>C1</a:t>
            </a:r>
            <a:endParaRPr lang="en-US" altLang="de-DE" sz="800" b="1" dirty="0">
              <a:solidFill>
                <a:srgbClr val="000000"/>
              </a:solidFill>
            </a:endParaRPr>
          </a:p>
        </p:txBody>
      </p:sp>
      <p:sp>
        <p:nvSpPr>
          <p:cNvPr id="5204" name="Oval 233"/>
          <p:cNvSpPr>
            <a:spLocks noChangeArrowheads="1"/>
          </p:cNvSpPr>
          <p:nvPr/>
        </p:nvSpPr>
        <p:spPr bwMode="auto">
          <a:xfrm>
            <a:off x="6612337" y="1568731"/>
            <a:ext cx="194337" cy="179388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>
                <a:solidFill>
                  <a:srgbClr val="000000"/>
                </a:solidFill>
              </a:rPr>
              <a:t>C1</a:t>
            </a:r>
            <a:endParaRPr lang="en-US" altLang="de-DE" sz="800" b="1">
              <a:solidFill>
                <a:srgbClr val="000000"/>
              </a:solidFill>
            </a:endParaRPr>
          </a:p>
        </p:txBody>
      </p:sp>
      <p:sp>
        <p:nvSpPr>
          <p:cNvPr id="5207" name="Oval 241"/>
          <p:cNvSpPr>
            <a:spLocks noChangeArrowheads="1"/>
          </p:cNvSpPr>
          <p:nvPr/>
        </p:nvSpPr>
        <p:spPr bwMode="auto">
          <a:xfrm>
            <a:off x="4663814" y="1608424"/>
            <a:ext cx="194336" cy="179387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>
                <a:solidFill>
                  <a:srgbClr val="000000"/>
                </a:solidFill>
              </a:rPr>
              <a:t>C2</a:t>
            </a:r>
            <a:endParaRPr lang="en-US" altLang="de-DE" sz="800" b="1">
              <a:solidFill>
                <a:srgbClr val="000000"/>
              </a:solidFill>
            </a:endParaRPr>
          </a:p>
        </p:txBody>
      </p:sp>
      <p:sp>
        <p:nvSpPr>
          <p:cNvPr id="5208" name="Oval 242"/>
          <p:cNvSpPr>
            <a:spLocks noChangeArrowheads="1"/>
          </p:cNvSpPr>
          <p:nvPr/>
        </p:nvSpPr>
        <p:spPr bwMode="auto">
          <a:xfrm>
            <a:off x="3453081" y="1535399"/>
            <a:ext cx="194336" cy="179387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>
                <a:solidFill>
                  <a:srgbClr val="000000"/>
                </a:solidFill>
              </a:rPr>
              <a:t>C2</a:t>
            </a:r>
            <a:endParaRPr lang="en-US" altLang="de-DE" sz="800" b="1">
              <a:solidFill>
                <a:srgbClr val="000000"/>
              </a:solidFill>
            </a:endParaRPr>
          </a:p>
        </p:txBody>
      </p:sp>
      <p:sp>
        <p:nvSpPr>
          <p:cNvPr id="5210" name="Oval 289"/>
          <p:cNvSpPr>
            <a:spLocks noChangeArrowheads="1"/>
          </p:cNvSpPr>
          <p:nvPr/>
        </p:nvSpPr>
        <p:spPr bwMode="auto">
          <a:xfrm>
            <a:off x="2074478" y="4748413"/>
            <a:ext cx="194337" cy="179387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>
                <a:solidFill>
                  <a:srgbClr val="000000"/>
                </a:solidFill>
              </a:rPr>
              <a:t>C4</a:t>
            </a:r>
            <a:endParaRPr lang="en-US" altLang="de-DE" sz="800" b="1">
              <a:solidFill>
                <a:srgbClr val="000000"/>
              </a:solidFill>
            </a:endParaRPr>
          </a:p>
        </p:txBody>
      </p:sp>
      <p:sp>
        <p:nvSpPr>
          <p:cNvPr id="5211" name="Oval 290"/>
          <p:cNvSpPr>
            <a:spLocks noChangeArrowheads="1"/>
          </p:cNvSpPr>
          <p:nvPr/>
        </p:nvSpPr>
        <p:spPr bwMode="auto">
          <a:xfrm>
            <a:off x="4194310" y="1067081"/>
            <a:ext cx="194337" cy="179388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>
                <a:solidFill>
                  <a:srgbClr val="000000"/>
                </a:solidFill>
              </a:rPr>
              <a:t>C4</a:t>
            </a:r>
            <a:endParaRPr lang="en-US" altLang="de-DE" sz="800" b="1">
              <a:solidFill>
                <a:srgbClr val="000000"/>
              </a:solidFill>
            </a:endParaRPr>
          </a:p>
        </p:txBody>
      </p:sp>
      <p:sp>
        <p:nvSpPr>
          <p:cNvPr id="5215" name="Rectangle 294"/>
          <p:cNvSpPr>
            <a:spLocks noChangeArrowheads="1"/>
          </p:cNvSpPr>
          <p:nvPr/>
        </p:nvSpPr>
        <p:spPr bwMode="auto">
          <a:xfrm>
            <a:off x="5248546" y="1848136"/>
            <a:ext cx="1040349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altLang="de-DE" sz="600">
                <a:solidFill>
                  <a:srgbClr val="000000"/>
                </a:solidFill>
                <a:latin typeface="Arial Narrow" pitchFamily="34" charset="0"/>
              </a:rPr>
              <a:t>DEMCHTC00PA.ww500.siemens.net</a:t>
            </a:r>
          </a:p>
        </p:txBody>
      </p:sp>
      <p:sp>
        <p:nvSpPr>
          <p:cNvPr id="94" name="Rechteck 79"/>
          <p:cNvSpPr>
            <a:spLocks noChangeArrowheads="1"/>
          </p:cNvSpPr>
          <p:nvPr/>
        </p:nvSpPr>
        <p:spPr bwMode="auto">
          <a:xfrm>
            <a:off x="3604235" y="4177916"/>
            <a:ext cx="2617523" cy="103743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GB" altLang="de-DE" sz="1200">
              <a:latin typeface="+mn-lt"/>
              <a:cs typeface="+mn-cs"/>
            </a:endParaRPr>
          </a:p>
        </p:txBody>
      </p:sp>
      <p:sp>
        <p:nvSpPr>
          <p:cNvPr id="95" name="AutoShape 4"/>
          <p:cNvSpPr>
            <a:spLocks noChangeArrowheads="1"/>
          </p:cNvSpPr>
          <p:nvPr/>
        </p:nvSpPr>
        <p:spPr bwMode="auto">
          <a:xfrm>
            <a:off x="4065091" y="4537151"/>
            <a:ext cx="1246850" cy="614363"/>
          </a:xfrm>
          <a:prstGeom prst="can">
            <a:avLst>
              <a:gd name="adj" fmla="val 26380"/>
            </a:avLst>
          </a:prstGeom>
          <a:gradFill rotWithShape="1">
            <a:gsLst>
              <a:gs pos="0">
                <a:srgbClr val="F6B90C"/>
              </a:gs>
              <a:gs pos="50000">
                <a:srgbClr val="FFFF00"/>
              </a:gs>
              <a:gs pos="100000">
                <a:srgbClr val="F6B90C"/>
              </a:gs>
            </a:gsLst>
            <a:lin ang="0" scaled="1"/>
          </a:gra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A3A3A3"/>
              </a:buClr>
              <a:buSzPct val="80000"/>
              <a:buFont typeface="Wingdings 3" pitchFamily="18" charset="2"/>
              <a:buNone/>
            </a:pPr>
            <a:r>
              <a:rPr lang="de-DE" altLang="de-DE" sz="1100" b="1" dirty="0">
                <a:solidFill>
                  <a:srgbClr val="000000"/>
                </a:solidFill>
              </a:rPr>
              <a:t>Teamcenter</a:t>
            </a:r>
          </a:p>
          <a:p>
            <a:pPr algn="ctr" eaLnBrk="1" hangingPunct="1">
              <a:spcBef>
                <a:spcPct val="0"/>
              </a:spcBef>
              <a:buClr>
                <a:srgbClr val="A3A3A3"/>
              </a:buClr>
              <a:buSzPct val="80000"/>
              <a:buFont typeface="Wingdings 3" pitchFamily="18" charset="2"/>
              <a:buNone/>
            </a:pPr>
            <a:r>
              <a:rPr lang="de-DE" altLang="de-DE" sz="1100" b="1" dirty="0">
                <a:solidFill>
                  <a:srgbClr val="000000"/>
                </a:solidFill>
              </a:rPr>
              <a:t>RO Site 2</a:t>
            </a:r>
          </a:p>
        </p:txBody>
      </p:sp>
      <p:cxnSp>
        <p:nvCxnSpPr>
          <p:cNvPr id="96" name="Gewinkelte Verbindung 26"/>
          <p:cNvCxnSpPr>
            <a:cxnSpLocks noChangeShapeType="1"/>
          </p:cNvCxnSpPr>
          <p:nvPr/>
        </p:nvCxnSpPr>
        <p:spPr bwMode="auto">
          <a:xfrm rot="5400000" flipH="1" flipV="1">
            <a:off x="2165296" y="3978825"/>
            <a:ext cx="12700" cy="1067728"/>
          </a:xfrm>
          <a:prstGeom prst="bentConnector3">
            <a:avLst>
              <a:gd name="adj1" fmla="val 1800000"/>
            </a:avLst>
          </a:prstGeom>
          <a:noFill/>
          <a:ln w="9525" algn="ctr">
            <a:solidFill>
              <a:srgbClr val="0033CC"/>
            </a:solidFill>
            <a:prstDash val="dash"/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7" name="Picture 2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677" y="4537151"/>
            <a:ext cx="371139" cy="353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9" name="Flussdiagramm: Magnetplattenspeicher 71"/>
          <p:cNvSpPr>
            <a:spLocks noChangeArrowheads="1"/>
          </p:cNvSpPr>
          <p:nvPr/>
        </p:nvSpPr>
        <p:spPr bwMode="auto">
          <a:xfrm>
            <a:off x="3680302" y="4587946"/>
            <a:ext cx="316442" cy="260350"/>
          </a:xfrm>
          <a:prstGeom prst="flowChartMagneticDisk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DE" altLang="de-DE">
                <a:solidFill>
                  <a:srgbClr val="000000"/>
                </a:solidFill>
              </a:rPr>
              <a:t>Vol1</a:t>
            </a:r>
            <a:endParaRPr lang="en-GB" altLang="de-DE">
              <a:solidFill>
                <a:srgbClr val="000000"/>
              </a:solidFill>
            </a:endParaRPr>
          </a:p>
        </p:txBody>
      </p:sp>
      <p:sp>
        <p:nvSpPr>
          <p:cNvPr id="100" name="Flussdiagramm: Magnetplattenspeicher 72"/>
          <p:cNvSpPr>
            <a:spLocks noChangeArrowheads="1"/>
          </p:cNvSpPr>
          <p:nvPr/>
        </p:nvSpPr>
        <p:spPr bwMode="auto">
          <a:xfrm>
            <a:off x="3683742" y="4891159"/>
            <a:ext cx="316442" cy="260350"/>
          </a:xfrm>
          <a:prstGeom prst="flowChartMagneticDisk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DE" altLang="de-DE" dirty="0">
                <a:solidFill>
                  <a:srgbClr val="000000"/>
                </a:solidFill>
              </a:rPr>
              <a:t>Vol2</a:t>
            </a:r>
            <a:endParaRPr lang="en-GB" altLang="de-DE" dirty="0">
              <a:solidFill>
                <a:srgbClr val="000000"/>
              </a:solidFill>
            </a:endParaRPr>
          </a:p>
        </p:txBody>
      </p:sp>
      <p:sp>
        <p:nvSpPr>
          <p:cNvPr id="104" name="Oval 232"/>
          <p:cNvSpPr>
            <a:spLocks noChangeArrowheads="1"/>
          </p:cNvSpPr>
          <p:nvPr/>
        </p:nvSpPr>
        <p:spPr bwMode="auto">
          <a:xfrm>
            <a:off x="5937315" y="5182433"/>
            <a:ext cx="194336" cy="179387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 dirty="0">
                <a:solidFill>
                  <a:srgbClr val="000000"/>
                </a:solidFill>
              </a:rPr>
              <a:t>C1</a:t>
            </a:r>
            <a:endParaRPr lang="en-US" altLang="de-DE" sz="800" b="1" dirty="0">
              <a:solidFill>
                <a:srgbClr val="000000"/>
              </a:solidFill>
            </a:endParaRPr>
          </a:p>
        </p:txBody>
      </p:sp>
      <p:sp>
        <p:nvSpPr>
          <p:cNvPr id="106" name="Oval 289"/>
          <p:cNvSpPr>
            <a:spLocks noChangeArrowheads="1"/>
          </p:cNvSpPr>
          <p:nvPr/>
        </p:nvSpPr>
        <p:spPr bwMode="auto">
          <a:xfrm>
            <a:off x="5079138" y="4753808"/>
            <a:ext cx="194337" cy="179387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>
                <a:solidFill>
                  <a:srgbClr val="000000"/>
                </a:solidFill>
              </a:rPr>
              <a:t>C4</a:t>
            </a:r>
            <a:endParaRPr lang="en-US" altLang="de-DE" sz="800" b="1">
              <a:solidFill>
                <a:srgbClr val="000000"/>
              </a:solidFill>
            </a:endParaRPr>
          </a:p>
        </p:txBody>
      </p:sp>
      <p:sp>
        <p:nvSpPr>
          <p:cNvPr id="5206" name="Oval 240"/>
          <p:cNvSpPr>
            <a:spLocks noChangeArrowheads="1"/>
          </p:cNvSpPr>
          <p:nvPr/>
        </p:nvSpPr>
        <p:spPr bwMode="auto">
          <a:xfrm>
            <a:off x="2847454" y="4280888"/>
            <a:ext cx="194337" cy="179388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 dirty="0">
                <a:solidFill>
                  <a:srgbClr val="000000"/>
                </a:solidFill>
              </a:rPr>
              <a:t>C2</a:t>
            </a:r>
            <a:endParaRPr lang="en-US" altLang="de-DE" sz="800" b="1" dirty="0">
              <a:solidFill>
                <a:srgbClr val="000000"/>
              </a:solidFill>
            </a:endParaRPr>
          </a:p>
        </p:txBody>
      </p:sp>
      <p:sp>
        <p:nvSpPr>
          <p:cNvPr id="105" name="Oval 240"/>
          <p:cNvSpPr>
            <a:spLocks noChangeArrowheads="1"/>
          </p:cNvSpPr>
          <p:nvPr/>
        </p:nvSpPr>
        <p:spPr bwMode="auto">
          <a:xfrm>
            <a:off x="5790955" y="4225576"/>
            <a:ext cx="194337" cy="179388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>
                <a:solidFill>
                  <a:srgbClr val="000000"/>
                </a:solidFill>
              </a:rPr>
              <a:t>C2</a:t>
            </a:r>
            <a:endParaRPr lang="en-US" altLang="de-DE" sz="800" b="1">
              <a:solidFill>
                <a:srgbClr val="000000"/>
              </a:solidFill>
            </a:endParaRPr>
          </a:p>
        </p:txBody>
      </p:sp>
      <p:sp>
        <p:nvSpPr>
          <p:cNvPr id="143" name="Textfeld 142"/>
          <p:cNvSpPr txBox="1"/>
          <p:nvPr/>
        </p:nvSpPr>
        <p:spPr>
          <a:xfrm rot="16200000">
            <a:off x="5963130" y="4582012"/>
            <a:ext cx="1046694" cy="22660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36005" tIns="36005" rIns="36005" bIns="36005">
            <a:spAutoFit/>
          </a:bodyPr>
          <a:lstStyle>
            <a:defPPr>
              <a:defRPr lang="de-DE"/>
            </a:defPPr>
            <a:lvl1pPr algn="ctr"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RO Site 3</a:t>
            </a:r>
            <a:endParaRPr lang="en-GB" dirty="0"/>
          </a:p>
        </p:txBody>
      </p:sp>
      <p:sp>
        <p:nvSpPr>
          <p:cNvPr id="144" name="Rechteck 79"/>
          <p:cNvSpPr>
            <a:spLocks noChangeArrowheads="1"/>
          </p:cNvSpPr>
          <p:nvPr/>
        </p:nvSpPr>
        <p:spPr bwMode="auto">
          <a:xfrm>
            <a:off x="6646573" y="4185036"/>
            <a:ext cx="2617523" cy="103743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GB" altLang="de-DE" sz="1200">
              <a:latin typeface="+mn-lt"/>
              <a:cs typeface="+mn-cs"/>
            </a:endParaRPr>
          </a:p>
        </p:txBody>
      </p:sp>
      <p:sp>
        <p:nvSpPr>
          <p:cNvPr id="145" name="AutoShape 4"/>
          <p:cNvSpPr>
            <a:spLocks noChangeArrowheads="1"/>
          </p:cNvSpPr>
          <p:nvPr/>
        </p:nvSpPr>
        <p:spPr bwMode="auto">
          <a:xfrm>
            <a:off x="7107429" y="4545081"/>
            <a:ext cx="1246850" cy="614363"/>
          </a:xfrm>
          <a:prstGeom prst="can">
            <a:avLst>
              <a:gd name="adj" fmla="val 26380"/>
            </a:avLst>
          </a:prstGeom>
          <a:gradFill rotWithShape="1">
            <a:gsLst>
              <a:gs pos="0">
                <a:srgbClr val="F6B90C"/>
              </a:gs>
              <a:gs pos="50000">
                <a:srgbClr val="FFFF00"/>
              </a:gs>
              <a:gs pos="100000">
                <a:srgbClr val="F6B90C"/>
              </a:gs>
            </a:gsLst>
            <a:lin ang="0" scaled="1"/>
          </a:gradFill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A3A3A3"/>
              </a:buClr>
              <a:buSzPct val="80000"/>
              <a:buFont typeface="Wingdings 3" pitchFamily="18" charset="2"/>
              <a:buNone/>
            </a:pPr>
            <a:r>
              <a:rPr lang="de-DE" altLang="de-DE" sz="1100" b="1" dirty="0">
                <a:solidFill>
                  <a:srgbClr val="000000"/>
                </a:solidFill>
              </a:rPr>
              <a:t>Teamcenter</a:t>
            </a:r>
          </a:p>
          <a:p>
            <a:pPr algn="ctr" eaLnBrk="1" hangingPunct="1">
              <a:spcBef>
                <a:spcPct val="0"/>
              </a:spcBef>
              <a:buClr>
                <a:srgbClr val="A3A3A3"/>
              </a:buClr>
              <a:buSzPct val="80000"/>
              <a:buFont typeface="Wingdings 3" pitchFamily="18" charset="2"/>
              <a:buNone/>
            </a:pPr>
            <a:r>
              <a:rPr lang="de-DE" altLang="de-DE" sz="1100" b="1" dirty="0">
                <a:solidFill>
                  <a:srgbClr val="000000"/>
                </a:solidFill>
              </a:rPr>
              <a:t>RO Site 3</a:t>
            </a:r>
          </a:p>
        </p:txBody>
      </p:sp>
      <p:cxnSp>
        <p:nvCxnSpPr>
          <p:cNvPr id="146" name="Gewinkelte Verbindung 26"/>
          <p:cNvCxnSpPr>
            <a:cxnSpLocks noChangeShapeType="1"/>
            <a:stCxn id="145" idx="1"/>
            <a:endCxn id="147" idx="0"/>
          </p:cNvCxnSpPr>
          <p:nvPr/>
        </p:nvCxnSpPr>
        <p:spPr bwMode="auto">
          <a:xfrm rot="5400000" flipH="1" flipV="1">
            <a:off x="8265247" y="4011215"/>
            <a:ext cx="12700" cy="1067728"/>
          </a:xfrm>
          <a:prstGeom prst="bentConnector3">
            <a:avLst>
              <a:gd name="adj1" fmla="val 1800000"/>
            </a:avLst>
          </a:prstGeom>
          <a:noFill/>
          <a:ln w="9525" algn="ctr">
            <a:solidFill>
              <a:srgbClr val="0033CC"/>
            </a:solidFill>
            <a:prstDash val="dash"/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47" name="Picture 2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3015" y="4545081"/>
            <a:ext cx="371139" cy="353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8" name="Textfeld 62"/>
          <p:cNvSpPr txBox="1">
            <a:spLocks noChangeArrowheads="1"/>
          </p:cNvSpPr>
          <p:nvPr/>
        </p:nvSpPr>
        <p:spPr bwMode="auto">
          <a:xfrm rot="397797">
            <a:off x="7992491" y="4976050"/>
            <a:ext cx="7842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de-DE" altLang="de-DE" sz="700" dirty="0">
                <a:solidFill>
                  <a:srgbClr val="000000"/>
                </a:solidFill>
              </a:rPr>
              <a:t>Import</a:t>
            </a:r>
            <a:endParaRPr lang="en-GB" altLang="de-DE" sz="700" dirty="0">
              <a:solidFill>
                <a:srgbClr val="000000"/>
              </a:solidFill>
            </a:endParaRPr>
          </a:p>
        </p:txBody>
      </p:sp>
      <p:sp>
        <p:nvSpPr>
          <p:cNvPr id="149" name="Flussdiagramm: Magnetplattenspeicher 71"/>
          <p:cNvSpPr>
            <a:spLocks noChangeArrowheads="1"/>
          </p:cNvSpPr>
          <p:nvPr/>
        </p:nvSpPr>
        <p:spPr bwMode="auto">
          <a:xfrm>
            <a:off x="6722640" y="4595876"/>
            <a:ext cx="316442" cy="260350"/>
          </a:xfrm>
          <a:prstGeom prst="flowChartMagneticDisk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DE" altLang="de-DE">
                <a:solidFill>
                  <a:srgbClr val="000000"/>
                </a:solidFill>
              </a:rPr>
              <a:t>Vol1</a:t>
            </a:r>
            <a:endParaRPr lang="en-GB" altLang="de-DE">
              <a:solidFill>
                <a:srgbClr val="000000"/>
              </a:solidFill>
            </a:endParaRPr>
          </a:p>
        </p:txBody>
      </p:sp>
      <p:sp>
        <p:nvSpPr>
          <p:cNvPr id="150" name="Flussdiagramm: Magnetplattenspeicher 72"/>
          <p:cNvSpPr>
            <a:spLocks noChangeArrowheads="1"/>
          </p:cNvSpPr>
          <p:nvPr/>
        </p:nvSpPr>
        <p:spPr bwMode="auto">
          <a:xfrm>
            <a:off x="6726080" y="4899089"/>
            <a:ext cx="316442" cy="260350"/>
          </a:xfrm>
          <a:prstGeom prst="flowChartMagneticDisk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DE" altLang="de-DE">
                <a:solidFill>
                  <a:srgbClr val="000000"/>
                </a:solidFill>
              </a:rPr>
              <a:t>Vol2</a:t>
            </a:r>
            <a:endParaRPr lang="en-GB" altLang="de-DE">
              <a:solidFill>
                <a:srgbClr val="000000"/>
              </a:solidFill>
            </a:endParaRPr>
          </a:p>
        </p:txBody>
      </p:sp>
      <p:sp>
        <p:nvSpPr>
          <p:cNvPr id="154" name="Oval 289"/>
          <p:cNvSpPr>
            <a:spLocks noChangeArrowheads="1"/>
          </p:cNvSpPr>
          <p:nvPr/>
        </p:nvSpPr>
        <p:spPr bwMode="auto">
          <a:xfrm>
            <a:off x="8121476" y="4761738"/>
            <a:ext cx="194337" cy="179387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>
                <a:solidFill>
                  <a:srgbClr val="000000"/>
                </a:solidFill>
              </a:rPr>
              <a:t>C4</a:t>
            </a:r>
            <a:endParaRPr lang="en-US" altLang="de-DE" sz="800" b="1">
              <a:solidFill>
                <a:srgbClr val="000000"/>
              </a:solidFill>
            </a:endParaRPr>
          </a:p>
        </p:txBody>
      </p:sp>
      <p:sp>
        <p:nvSpPr>
          <p:cNvPr id="157" name="Oval 240"/>
          <p:cNvSpPr>
            <a:spLocks noChangeArrowheads="1"/>
          </p:cNvSpPr>
          <p:nvPr/>
        </p:nvSpPr>
        <p:spPr bwMode="auto">
          <a:xfrm>
            <a:off x="8833293" y="4233506"/>
            <a:ext cx="194337" cy="179388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>
                <a:solidFill>
                  <a:srgbClr val="000000"/>
                </a:solidFill>
              </a:rPr>
              <a:t>C2</a:t>
            </a:r>
            <a:endParaRPr lang="en-US" altLang="de-DE" sz="800" b="1">
              <a:solidFill>
                <a:srgbClr val="000000"/>
              </a:solidFill>
            </a:endParaRPr>
          </a:p>
        </p:txBody>
      </p:sp>
      <p:sp>
        <p:nvSpPr>
          <p:cNvPr id="109" name="Flussdiagramm: Verbindungsstelle 36">
            <a:extLst>
              <a:ext uri="{FF2B5EF4-FFF2-40B4-BE49-F238E27FC236}">
                <a16:creationId xmlns:a16="http://schemas.microsoft.com/office/drawing/2014/main" id="{35B85666-B5A4-4884-B7CE-E05A300B8539}"/>
              </a:ext>
            </a:extLst>
          </p:cNvPr>
          <p:cNvSpPr/>
          <p:nvPr/>
        </p:nvSpPr>
        <p:spPr bwMode="auto">
          <a:xfrm>
            <a:off x="1601987" y="2087364"/>
            <a:ext cx="127000" cy="119045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+mn-lt"/>
            </a:endParaRPr>
          </a:p>
        </p:txBody>
      </p:sp>
      <p:sp>
        <p:nvSpPr>
          <p:cNvPr id="110" name="Flussdiagramm: Verbindungsstelle 37">
            <a:extLst>
              <a:ext uri="{FF2B5EF4-FFF2-40B4-BE49-F238E27FC236}">
                <a16:creationId xmlns:a16="http://schemas.microsoft.com/office/drawing/2014/main" id="{1A9A114A-FB60-4661-92BF-7F024C1853A7}"/>
              </a:ext>
            </a:extLst>
          </p:cNvPr>
          <p:cNvSpPr/>
          <p:nvPr/>
        </p:nvSpPr>
        <p:spPr bwMode="auto">
          <a:xfrm>
            <a:off x="1595815" y="4113990"/>
            <a:ext cx="127000" cy="119045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+mn-lt"/>
            </a:endParaRPr>
          </a:p>
        </p:txBody>
      </p:sp>
      <p:cxnSp>
        <p:nvCxnSpPr>
          <p:cNvPr id="111" name="Gewinkelte Verbindung 38">
            <a:extLst>
              <a:ext uri="{FF2B5EF4-FFF2-40B4-BE49-F238E27FC236}">
                <a16:creationId xmlns:a16="http://schemas.microsoft.com/office/drawing/2014/main" id="{4EBCAA74-D11A-4749-903C-C33734DAE70D}"/>
              </a:ext>
            </a:extLst>
          </p:cNvPr>
          <p:cNvCxnSpPr>
            <a:cxnSpLocks/>
            <a:stCxn id="109" idx="4"/>
          </p:cNvCxnSpPr>
          <p:nvPr/>
        </p:nvCxnSpPr>
        <p:spPr bwMode="auto">
          <a:xfrm rot="5400000">
            <a:off x="708610" y="3157116"/>
            <a:ext cx="1907585" cy="6170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12" name="Gewinkelte Verbindung 38">
            <a:extLst>
              <a:ext uri="{FF2B5EF4-FFF2-40B4-BE49-F238E27FC236}">
                <a16:creationId xmlns:a16="http://schemas.microsoft.com/office/drawing/2014/main" id="{11304BDC-3A2A-42D2-B0B1-2001E4440105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2255426" y="1616470"/>
            <a:ext cx="1900122" cy="3080001"/>
          </a:xfrm>
          <a:prstGeom prst="bentConnector3">
            <a:avLst>
              <a:gd name="adj1" fmla="val 50543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115" name="Flussdiagramm: Verbindungsstelle 37">
            <a:extLst>
              <a:ext uri="{FF2B5EF4-FFF2-40B4-BE49-F238E27FC236}">
                <a16:creationId xmlns:a16="http://schemas.microsoft.com/office/drawing/2014/main" id="{CF149047-142D-43D3-97D0-9B877357B883}"/>
              </a:ext>
            </a:extLst>
          </p:cNvPr>
          <p:cNvSpPr/>
          <p:nvPr/>
        </p:nvSpPr>
        <p:spPr bwMode="auto">
          <a:xfrm>
            <a:off x="4681988" y="4106531"/>
            <a:ext cx="127000" cy="119045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+mn-lt"/>
            </a:endParaRPr>
          </a:p>
        </p:txBody>
      </p:sp>
      <p:cxnSp>
        <p:nvCxnSpPr>
          <p:cNvPr id="116" name="Gewinkelte Verbindung 38">
            <a:extLst>
              <a:ext uri="{FF2B5EF4-FFF2-40B4-BE49-F238E27FC236}">
                <a16:creationId xmlns:a16="http://schemas.microsoft.com/office/drawing/2014/main" id="{AEDEB58D-AE78-4084-BF41-735EE48530F4}"/>
              </a:ext>
            </a:extLst>
          </p:cNvPr>
          <p:cNvCxnSpPr>
            <a:cxnSpLocks/>
            <a:stCxn id="109" idx="4"/>
            <a:endCxn id="117" idx="0"/>
          </p:cNvCxnSpPr>
          <p:nvPr/>
        </p:nvCxnSpPr>
        <p:spPr bwMode="auto">
          <a:xfrm rot="16200000" flipH="1">
            <a:off x="3744466" y="127429"/>
            <a:ext cx="1919104" cy="6077063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117" name="Flussdiagramm: Verbindungsstelle 37">
            <a:extLst>
              <a:ext uri="{FF2B5EF4-FFF2-40B4-BE49-F238E27FC236}">
                <a16:creationId xmlns:a16="http://schemas.microsoft.com/office/drawing/2014/main" id="{5962FCEB-9624-424E-BD5F-890928D8F1FA}"/>
              </a:ext>
            </a:extLst>
          </p:cNvPr>
          <p:cNvSpPr/>
          <p:nvPr/>
        </p:nvSpPr>
        <p:spPr bwMode="auto">
          <a:xfrm>
            <a:off x="7679050" y="4125513"/>
            <a:ext cx="127000" cy="119045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+mn-lt"/>
            </a:endParaRPr>
          </a:p>
        </p:txBody>
      </p:sp>
      <p:cxnSp>
        <p:nvCxnSpPr>
          <p:cNvPr id="125" name="Gewinkelte Verbindung 26">
            <a:extLst>
              <a:ext uri="{FF2B5EF4-FFF2-40B4-BE49-F238E27FC236}">
                <a16:creationId xmlns:a16="http://schemas.microsoft.com/office/drawing/2014/main" id="{C5E372FF-4704-4ADA-89C4-49A7D5DA43C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223389" y="4016643"/>
            <a:ext cx="12700" cy="1067728"/>
          </a:xfrm>
          <a:prstGeom prst="bentConnector3">
            <a:avLst>
              <a:gd name="adj1" fmla="val 1592315"/>
            </a:avLst>
          </a:prstGeom>
          <a:noFill/>
          <a:ln w="9525" algn="ctr">
            <a:solidFill>
              <a:srgbClr val="0033CC"/>
            </a:solidFill>
            <a:prstDash val="dash"/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Oval 232">
            <a:extLst>
              <a:ext uri="{FF2B5EF4-FFF2-40B4-BE49-F238E27FC236}">
                <a16:creationId xmlns:a16="http://schemas.microsoft.com/office/drawing/2014/main" id="{74F23925-6D1C-4493-BBAB-F3E5864B8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7700" y="5184338"/>
            <a:ext cx="194336" cy="179387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de-DE" altLang="de-DE" sz="800" b="1">
                <a:solidFill>
                  <a:srgbClr val="000000"/>
                </a:solidFill>
              </a:rPr>
              <a:t>C1</a:t>
            </a:r>
            <a:endParaRPr lang="en-US" altLang="de-DE" sz="800" b="1">
              <a:solidFill>
                <a:srgbClr val="000000"/>
              </a:solidFill>
            </a:endParaRPr>
          </a:p>
        </p:txBody>
      </p:sp>
      <p:sp>
        <p:nvSpPr>
          <p:cNvPr id="5161" name="Textfeld 5160">
            <a:extLst>
              <a:ext uri="{FF2B5EF4-FFF2-40B4-BE49-F238E27FC236}">
                <a16:creationId xmlns:a16="http://schemas.microsoft.com/office/drawing/2014/main" id="{FC2F062A-CC4C-4495-97C7-7CEEF9E6DD2E}"/>
              </a:ext>
            </a:extLst>
          </p:cNvPr>
          <p:cNvSpPr txBox="1"/>
          <p:nvPr/>
        </p:nvSpPr>
        <p:spPr>
          <a:xfrm>
            <a:off x="2155697" y="2935050"/>
            <a:ext cx="237760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/>
              <a:t>TC Datashare</a:t>
            </a:r>
          </a:p>
        </p:txBody>
      </p:sp>
      <p:sp>
        <p:nvSpPr>
          <p:cNvPr id="2" name="Pfeil: nach rechts 1">
            <a:extLst>
              <a:ext uri="{FF2B5EF4-FFF2-40B4-BE49-F238E27FC236}">
                <a16:creationId xmlns:a16="http://schemas.microsoft.com/office/drawing/2014/main" id="{7D577814-14CE-4742-BE24-0CBEBA7A9D7B}"/>
              </a:ext>
            </a:extLst>
          </p:cNvPr>
          <p:cNvSpPr/>
          <p:nvPr/>
        </p:nvSpPr>
        <p:spPr bwMode="auto">
          <a:xfrm rot="16200000">
            <a:off x="7279897" y="3322368"/>
            <a:ext cx="901916" cy="611123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5" name="Pfeil: nach rechts 64">
            <a:extLst>
              <a:ext uri="{FF2B5EF4-FFF2-40B4-BE49-F238E27FC236}">
                <a16:creationId xmlns:a16="http://schemas.microsoft.com/office/drawing/2014/main" id="{EEE024EF-6839-4913-B514-9BFC8E297B07}"/>
              </a:ext>
            </a:extLst>
          </p:cNvPr>
          <p:cNvSpPr/>
          <p:nvPr/>
        </p:nvSpPr>
        <p:spPr bwMode="auto">
          <a:xfrm rot="16200000">
            <a:off x="4294530" y="3322368"/>
            <a:ext cx="901916" cy="611123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6" name="Pfeil: nach rechts 65">
            <a:extLst>
              <a:ext uri="{FF2B5EF4-FFF2-40B4-BE49-F238E27FC236}">
                <a16:creationId xmlns:a16="http://schemas.microsoft.com/office/drawing/2014/main" id="{D4EAC061-23A0-44A4-95BF-A7ED8498DFA8}"/>
              </a:ext>
            </a:extLst>
          </p:cNvPr>
          <p:cNvSpPr/>
          <p:nvPr/>
        </p:nvSpPr>
        <p:spPr bwMode="auto">
          <a:xfrm rot="16200000">
            <a:off x="1197156" y="3322368"/>
            <a:ext cx="901916" cy="611123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78786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How to Refile?</a:t>
            </a:r>
          </a:p>
        </p:txBody>
      </p:sp>
      <p:sp>
        <p:nvSpPr>
          <p:cNvPr id="75" name="Rectangle 3"/>
          <p:cNvSpPr txBox="1">
            <a:spLocks noChangeArrowheads="1"/>
          </p:cNvSpPr>
          <p:nvPr/>
        </p:nvSpPr>
        <p:spPr bwMode="auto">
          <a:xfrm>
            <a:off x="325438" y="1274763"/>
            <a:ext cx="9137650" cy="2651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de-DE" sz="1400" kern="0" dirty="0">
                <a:latin typeface="+mn-lt"/>
                <a:cs typeface="+mn-cs"/>
              </a:rPr>
              <a:t>Botton - </a:t>
            </a:r>
            <a:r>
              <a:rPr lang="de-DE" sz="1400" kern="0" dirty="0" err="1">
                <a:latin typeface="+mn-lt"/>
                <a:cs typeface="+mn-cs"/>
              </a:rPr>
              <a:t>Up</a:t>
            </a:r>
            <a:r>
              <a:rPr lang="de-DE" sz="1400" kern="0" dirty="0">
                <a:latin typeface="+mn-lt"/>
                <a:cs typeface="+mn-cs"/>
              </a:rPr>
              <a:t> Prinzip:</a:t>
            </a:r>
          </a:p>
          <a:p>
            <a:pPr>
              <a:lnSpc>
                <a:spcPct val="80000"/>
              </a:lnSpc>
              <a:defRPr/>
            </a:pPr>
            <a:endParaRPr lang="de-DE" sz="1400" kern="0" dirty="0">
              <a:latin typeface="+mn-lt"/>
              <a:cs typeface="+mn-cs"/>
            </a:endParaRPr>
          </a:p>
          <a:p>
            <a:pPr>
              <a:lnSpc>
                <a:spcPct val="80000"/>
              </a:lnSpc>
              <a:defRPr/>
            </a:pPr>
            <a:endParaRPr lang="de-DE" sz="1400" kern="0" dirty="0">
              <a:latin typeface="+mn-lt"/>
              <a:cs typeface="+mn-cs"/>
            </a:endParaRPr>
          </a:p>
          <a:p>
            <a:pPr>
              <a:defRPr/>
            </a:pPr>
            <a:br>
              <a:rPr lang="de-DE" sz="1800" kern="0" dirty="0">
                <a:latin typeface="+mn-lt"/>
                <a:cs typeface="+mn-cs"/>
              </a:rPr>
            </a:br>
            <a:endParaRPr lang="de-DE" sz="1800" kern="0" dirty="0">
              <a:latin typeface="+mn-lt"/>
              <a:cs typeface="+mn-cs"/>
            </a:endParaRPr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19" t="59016"/>
          <a:stretch>
            <a:fillRect/>
          </a:stretch>
        </p:blipFill>
        <p:spPr bwMode="auto">
          <a:xfrm>
            <a:off x="398463" y="1530350"/>
            <a:ext cx="2301875" cy="492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feld 76"/>
          <p:cNvSpPr txBox="1">
            <a:spLocks noChangeArrowheads="1"/>
          </p:cNvSpPr>
          <p:nvPr/>
        </p:nvSpPr>
        <p:spPr bwMode="auto">
          <a:xfrm>
            <a:off x="3054350" y="1412875"/>
            <a:ext cx="66167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4"/>
              </a:buBlip>
              <a:tabLst>
                <a:tab pos="1258888" algn="l"/>
                <a:tab pos="2781300" algn="l"/>
                <a:tab pos="3051175" algn="l"/>
              </a:tabLst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361950" indent="-190500" eaLnBrk="0" hangingPunct="0">
              <a:spcBef>
                <a:spcPct val="20000"/>
              </a:spcBef>
              <a:buBlip>
                <a:blip r:embed="rId5"/>
              </a:buBlip>
              <a:tabLst>
                <a:tab pos="1258888" algn="l"/>
                <a:tab pos="2781300" algn="l"/>
                <a:tab pos="3051175" algn="l"/>
              </a:tabLst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tabLst>
                <a:tab pos="1258888" algn="l"/>
                <a:tab pos="2781300" algn="l"/>
                <a:tab pos="3051175" algn="l"/>
              </a:tabLst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tabLst>
                <a:tab pos="1258888" algn="l"/>
                <a:tab pos="2781300" algn="l"/>
                <a:tab pos="3051175" algn="l"/>
              </a:tabLst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tabLst>
                <a:tab pos="1258888" algn="l"/>
                <a:tab pos="2781300" algn="l"/>
                <a:tab pos="3051175" algn="l"/>
              </a:tabLst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tabLst>
                <a:tab pos="1258888" algn="l"/>
                <a:tab pos="2781300" algn="l"/>
                <a:tab pos="3051175" algn="l"/>
              </a:tabLst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tabLst>
                <a:tab pos="1258888" algn="l"/>
                <a:tab pos="2781300" algn="l"/>
                <a:tab pos="3051175" algn="l"/>
              </a:tabLst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tabLst>
                <a:tab pos="1258888" algn="l"/>
                <a:tab pos="2781300" algn="l"/>
                <a:tab pos="3051175" algn="l"/>
              </a:tabLst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tabLst>
                <a:tab pos="1258888" algn="l"/>
                <a:tab pos="2781300" algn="l"/>
                <a:tab pos="3051175" algn="l"/>
              </a:tabLst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itchFamily="34" charset="0"/>
              </a:rPr>
              <a:t>The Refile of the Nx Data should be done via Bottom Up Principe.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itchFamily="34" charset="0"/>
              </a:rPr>
              <a:t>The advance is that the refile of Assembly is systematic processed from Bottom Up. It reduces the time of refile and improves the final Data quality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itchFamily="34" charset="0"/>
              </a:rPr>
              <a:t>Therefore the Parts and Processed in this order:</a:t>
            </a:r>
          </a:p>
          <a:p>
            <a:pPr lvl="1" eaLnBrk="1" hangingPunct="1">
              <a:spcBef>
                <a:spcPct val="50000"/>
              </a:spcBef>
              <a:buFont typeface="Symbol" pitchFamily="18" charset="2"/>
              <a:buChar char="-"/>
            </a:pPr>
            <a:r>
              <a:rPr lang="en-US" altLang="en-US" sz="2000" b="1">
                <a:latin typeface="Arial" pitchFamily="34" charset="0"/>
              </a:rPr>
              <a:t>First all = Single Part‘s (SP)</a:t>
            </a:r>
          </a:p>
          <a:p>
            <a:pPr lvl="1" eaLnBrk="1" hangingPunct="1">
              <a:spcBef>
                <a:spcPct val="50000"/>
              </a:spcBef>
              <a:buFont typeface="Symbol" pitchFamily="18" charset="2"/>
              <a:buChar char="-"/>
            </a:pPr>
            <a:r>
              <a:rPr lang="en-US" altLang="en-US" sz="2000" b="1">
                <a:latin typeface="Arial" pitchFamily="34" charset="0"/>
              </a:rPr>
              <a:t>All Assembly's (AP) started with the lowest mound of levels and components. </a:t>
            </a:r>
            <a:br>
              <a:rPr lang="en-US" altLang="en-US" sz="2000" b="1">
                <a:latin typeface="Arial" pitchFamily="34" charset="0"/>
              </a:rPr>
            </a:br>
            <a:r>
              <a:rPr lang="en-US" altLang="en-US" sz="2000" b="1">
                <a:latin typeface="Arial" pitchFamily="34" charset="0"/>
              </a:rPr>
              <a:t>AP1	has 1 Level	  5 Component </a:t>
            </a:r>
            <a:br>
              <a:rPr lang="en-US" altLang="en-US" sz="2000" b="1">
                <a:latin typeface="Arial" pitchFamily="34" charset="0"/>
              </a:rPr>
            </a:br>
            <a:r>
              <a:rPr lang="en-US" altLang="en-US" sz="2000" b="1">
                <a:latin typeface="Arial" pitchFamily="34" charset="0"/>
              </a:rPr>
              <a:t>AP2	has 2 Level’s	  8 Component</a:t>
            </a:r>
            <a:br>
              <a:rPr lang="en-US" altLang="en-US" sz="2000" b="1">
                <a:latin typeface="Arial" pitchFamily="34" charset="0"/>
              </a:rPr>
            </a:br>
            <a:r>
              <a:rPr lang="en-US" altLang="en-US" sz="2000" b="1">
                <a:latin typeface="Arial" pitchFamily="34" charset="0"/>
              </a:rPr>
              <a:t>AP3	has 3 Level’s	12 Component </a:t>
            </a:r>
            <a:br>
              <a:rPr lang="en-US" altLang="en-US" sz="2000" b="1">
                <a:latin typeface="Arial" pitchFamily="34" charset="0"/>
              </a:rPr>
            </a:br>
            <a:r>
              <a:rPr lang="en-US" altLang="en-US" sz="2000" b="1">
                <a:latin typeface="Arial" pitchFamily="34" charset="0"/>
              </a:rPr>
              <a:t>AP4	has 4 Level’s	16 Component </a:t>
            </a:r>
            <a:br>
              <a:rPr lang="en-US" altLang="en-US" sz="2000" b="1">
                <a:latin typeface="Arial" pitchFamily="34" charset="0"/>
              </a:rPr>
            </a:br>
            <a:endParaRPr lang="en-US" altLang="en-US" sz="2000" b="1">
              <a:latin typeface="Arial" pitchFamily="34" charset="0"/>
            </a:endParaRPr>
          </a:p>
        </p:txBody>
      </p:sp>
      <p:sp>
        <p:nvSpPr>
          <p:cNvPr id="8198" name="Ellipse 77"/>
          <p:cNvSpPr>
            <a:spLocks noChangeArrowheads="1"/>
          </p:cNvSpPr>
          <p:nvPr/>
        </p:nvSpPr>
        <p:spPr bwMode="auto">
          <a:xfrm>
            <a:off x="2317750" y="3965575"/>
            <a:ext cx="274638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199" name="Ellipse 78"/>
          <p:cNvSpPr>
            <a:spLocks noChangeArrowheads="1"/>
          </p:cNvSpPr>
          <p:nvPr/>
        </p:nvSpPr>
        <p:spPr bwMode="auto">
          <a:xfrm>
            <a:off x="2317750" y="4311650"/>
            <a:ext cx="274638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00" name="Ellipse 79"/>
          <p:cNvSpPr>
            <a:spLocks noChangeArrowheads="1"/>
          </p:cNvSpPr>
          <p:nvPr/>
        </p:nvSpPr>
        <p:spPr bwMode="auto">
          <a:xfrm>
            <a:off x="2317750" y="4657725"/>
            <a:ext cx="274638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01" name="Ellipse 80"/>
          <p:cNvSpPr>
            <a:spLocks noChangeArrowheads="1"/>
          </p:cNvSpPr>
          <p:nvPr/>
        </p:nvSpPr>
        <p:spPr bwMode="auto">
          <a:xfrm>
            <a:off x="2317750" y="5005388"/>
            <a:ext cx="274638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02" name="Ellipse 81"/>
          <p:cNvSpPr>
            <a:spLocks noChangeArrowheads="1"/>
          </p:cNvSpPr>
          <p:nvPr/>
        </p:nvSpPr>
        <p:spPr bwMode="auto">
          <a:xfrm>
            <a:off x="2317750" y="5351463"/>
            <a:ext cx="274638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03" name="Ellipse 82"/>
          <p:cNvSpPr>
            <a:spLocks noChangeArrowheads="1"/>
          </p:cNvSpPr>
          <p:nvPr/>
        </p:nvSpPr>
        <p:spPr bwMode="auto">
          <a:xfrm>
            <a:off x="1744663" y="2214563"/>
            <a:ext cx="274637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04" name="Ellipse 83"/>
          <p:cNvSpPr>
            <a:spLocks noChangeArrowheads="1"/>
          </p:cNvSpPr>
          <p:nvPr/>
        </p:nvSpPr>
        <p:spPr bwMode="auto">
          <a:xfrm>
            <a:off x="1744663" y="2560638"/>
            <a:ext cx="274637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05" name="Ellipse 84"/>
          <p:cNvSpPr>
            <a:spLocks noChangeArrowheads="1"/>
          </p:cNvSpPr>
          <p:nvPr/>
        </p:nvSpPr>
        <p:spPr bwMode="auto">
          <a:xfrm>
            <a:off x="1744663" y="2906713"/>
            <a:ext cx="274637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06" name="Ellipse 85"/>
          <p:cNvSpPr>
            <a:spLocks noChangeArrowheads="1"/>
          </p:cNvSpPr>
          <p:nvPr/>
        </p:nvSpPr>
        <p:spPr bwMode="auto">
          <a:xfrm>
            <a:off x="1035050" y="5000625"/>
            <a:ext cx="274638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07" name="Ellipse 86"/>
          <p:cNvSpPr>
            <a:spLocks noChangeArrowheads="1"/>
          </p:cNvSpPr>
          <p:nvPr/>
        </p:nvSpPr>
        <p:spPr bwMode="auto">
          <a:xfrm>
            <a:off x="1035050" y="5346700"/>
            <a:ext cx="274638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08" name="Ellipse 87"/>
          <p:cNvSpPr>
            <a:spLocks noChangeArrowheads="1"/>
          </p:cNvSpPr>
          <p:nvPr/>
        </p:nvSpPr>
        <p:spPr bwMode="auto">
          <a:xfrm>
            <a:off x="1035050" y="5692775"/>
            <a:ext cx="274638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09" name="Ellipse 88"/>
          <p:cNvSpPr>
            <a:spLocks noChangeArrowheads="1"/>
          </p:cNvSpPr>
          <p:nvPr/>
        </p:nvSpPr>
        <p:spPr bwMode="auto">
          <a:xfrm>
            <a:off x="1987550" y="5708650"/>
            <a:ext cx="274638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10" name="Ellipse 89"/>
          <p:cNvSpPr>
            <a:spLocks noChangeArrowheads="1"/>
          </p:cNvSpPr>
          <p:nvPr/>
        </p:nvSpPr>
        <p:spPr bwMode="auto">
          <a:xfrm>
            <a:off x="1987550" y="6056313"/>
            <a:ext cx="274638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SP</a:t>
            </a:r>
          </a:p>
        </p:txBody>
      </p:sp>
      <p:sp>
        <p:nvSpPr>
          <p:cNvPr id="8211" name="Ellipse 90"/>
          <p:cNvSpPr>
            <a:spLocks noChangeArrowheads="1"/>
          </p:cNvSpPr>
          <p:nvPr/>
        </p:nvSpPr>
        <p:spPr bwMode="auto">
          <a:xfrm>
            <a:off x="2298700" y="3636963"/>
            <a:ext cx="384175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AP1</a:t>
            </a:r>
          </a:p>
        </p:txBody>
      </p:sp>
      <p:sp>
        <p:nvSpPr>
          <p:cNvPr id="8212" name="Ellipse 91"/>
          <p:cNvSpPr>
            <a:spLocks noChangeArrowheads="1"/>
          </p:cNvSpPr>
          <p:nvPr/>
        </p:nvSpPr>
        <p:spPr bwMode="auto">
          <a:xfrm>
            <a:off x="1935163" y="3275013"/>
            <a:ext cx="382587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AP2</a:t>
            </a:r>
          </a:p>
        </p:txBody>
      </p:sp>
      <p:sp>
        <p:nvSpPr>
          <p:cNvPr id="8213" name="Ellipse 92"/>
          <p:cNvSpPr>
            <a:spLocks noChangeArrowheads="1"/>
          </p:cNvSpPr>
          <p:nvPr/>
        </p:nvSpPr>
        <p:spPr bwMode="auto">
          <a:xfrm>
            <a:off x="1560513" y="1895475"/>
            <a:ext cx="382587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AP3</a:t>
            </a:r>
          </a:p>
        </p:txBody>
      </p:sp>
      <p:sp>
        <p:nvSpPr>
          <p:cNvPr id="8214" name="Ellipse 93"/>
          <p:cNvSpPr>
            <a:spLocks noChangeArrowheads="1"/>
          </p:cNvSpPr>
          <p:nvPr/>
        </p:nvSpPr>
        <p:spPr bwMode="auto">
          <a:xfrm>
            <a:off x="1196975" y="1566863"/>
            <a:ext cx="382588" cy="254000"/>
          </a:xfrm>
          <a:prstGeom prst="ellipse">
            <a:avLst/>
          </a:prstGeom>
          <a:solidFill>
            <a:srgbClr val="FFFF00"/>
          </a:solidFill>
          <a:ln w="12700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4"/>
              </a:buBlip>
              <a:defRPr sz="1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5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6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7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8"/>
              </a:buBlip>
              <a:defRPr sz="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en-US">
                <a:latin typeface="Arial" pitchFamily="34" charset="0"/>
              </a:rPr>
              <a:t>AP4</a:t>
            </a:r>
          </a:p>
        </p:txBody>
      </p:sp>
      <p:sp>
        <p:nvSpPr>
          <p:cNvPr id="8215" name="Freihandform 94"/>
          <p:cNvSpPr>
            <a:spLocks/>
          </p:cNvSpPr>
          <p:nvPr/>
        </p:nvSpPr>
        <p:spPr bwMode="auto">
          <a:xfrm>
            <a:off x="2447925" y="3327400"/>
            <a:ext cx="433388" cy="396875"/>
          </a:xfrm>
          <a:custGeom>
            <a:avLst/>
            <a:gdLst>
              <a:gd name="T0" fmla="*/ 448241 w 399690"/>
              <a:gd name="T1" fmla="*/ 397115 h 396815"/>
              <a:gd name="T2" fmla="*/ 574308 w 399690"/>
              <a:gd name="T3" fmla="*/ 77698 h 396815"/>
              <a:gd name="T4" fmla="*/ 0 w 399690"/>
              <a:gd name="T5" fmla="*/ 0 h 39681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99690" h="396815">
                <a:moveTo>
                  <a:pt x="276045" y="396815"/>
                </a:moveTo>
                <a:cubicBezTo>
                  <a:pt x="337867" y="270294"/>
                  <a:pt x="399690" y="143774"/>
                  <a:pt x="353683" y="77638"/>
                </a:cubicBezTo>
                <a:cubicBezTo>
                  <a:pt x="307676" y="11502"/>
                  <a:pt x="67574" y="1438"/>
                  <a:pt x="0" y="0"/>
                </a:cubicBezTo>
              </a:path>
            </a:pathLst>
          </a:custGeom>
          <a:noFill/>
          <a:ln w="38100" cap="flat" cmpd="sng">
            <a:solidFill>
              <a:srgbClr val="E96B1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6" name="Freihandform 95"/>
          <p:cNvSpPr>
            <a:spLocks/>
          </p:cNvSpPr>
          <p:nvPr/>
        </p:nvSpPr>
        <p:spPr bwMode="auto">
          <a:xfrm>
            <a:off x="2046288" y="2024063"/>
            <a:ext cx="884237" cy="1260475"/>
          </a:xfrm>
          <a:custGeom>
            <a:avLst/>
            <a:gdLst>
              <a:gd name="T0" fmla="*/ 472909 w 816634"/>
              <a:gd name="T1" fmla="*/ 1264555 h 1259457"/>
              <a:gd name="T2" fmla="*/ 1237909 w 816634"/>
              <a:gd name="T3" fmla="*/ 285824 h 1259457"/>
              <a:gd name="T4" fmla="*/ 0 w 816634"/>
              <a:gd name="T5" fmla="*/ 0 h 125945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16634" h="1259457">
                <a:moveTo>
                  <a:pt x="293298" y="1259457"/>
                </a:moveTo>
                <a:cubicBezTo>
                  <a:pt x="554966" y="877019"/>
                  <a:pt x="816634" y="494581"/>
                  <a:pt x="767751" y="284672"/>
                </a:cubicBezTo>
                <a:cubicBezTo>
                  <a:pt x="718868" y="74763"/>
                  <a:pt x="104955" y="18691"/>
                  <a:pt x="0" y="0"/>
                </a:cubicBezTo>
              </a:path>
            </a:pathLst>
          </a:custGeom>
          <a:noFill/>
          <a:ln w="38100" cap="flat" cmpd="sng">
            <a:solidFill>
              <a:srgbClr val="E96B1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7" name="Freihandform 96"/>
          <p:cNvSpPr>
            <a:spLocks/>
          </p:cNvSpPr>
          <p:nvPr/>
        </p:nvSpPr>
        <p:spPr bwMode="auto">
          <a:xfrm>
            <a:off x="1700213" y="1592263"/>
            <a:ext cx="700087" cy="363537"/>
          </a:xfrm>
          <a:custGeom>
            <a:avLst/>
            <a:gdLst>
              <a:gd name="T0" fmla="*/ 574790 w 645543"/>
              <a:gd name="T1" fmla="*/ 368491 h 362309"/>
              <a:gd name="T2" fmla="*/ 953312 w 645543"/>
              <a:gd name="T3" fmla="*/ 52641 h 362309"/>
              <a:gd name="T4" fmla="*/ 0 w 645543"/>
              <a:gd name="T5" fmla="*/ 52641 h 36230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45543" h="362309">
                <a:moveTo>
                  <a:pt x="353683" y="362309"/>
                </a:moveTo>
                <a:cubicBezTo>
                  <a:pt x="499613" y="232913"/>
                  <a:pt x="645543" y="103517"/>
                  <a:pt x="586596" y="51758"/>
                </a:cubicBezTo>
                <a:cubicBezTo>
                  <a:pt x="527649" y="0"/>
                  <a:pt x="44570" y="69011"/>
                  <a:pt x="0" y="51758"/>
                </a:cubicBezTo>
              </a:path>
            </a:pathLst>
          </a:custGeom>
          <a:noFill/>
          <a:ln w="38100" cap="flat" cmpd="sng">
            <a:solidFill>
              <a:srgbClr val="E96B1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8218" name="Gerade Verbindung mit Pfeil 97"/>
          <p:cNvCxnSpPr>
            <a:cxnSpLocks noChangeShapeType="1"/>
          </p:cNvCxnSpPr>
          <p:nvPr/>
        </p:nvCxnSpPr>
        <p:spPr bwMode="auto">
          <a:xfrm flipH="1">
            <a:off x="3262313" y="4840288"/>
            <a:ext cx="0" cy="1217612"/>
          </a:xfrm>
          <a:prstGeom prst="straightConnector1">
            <a:avLst/>
          </a:prstGeom>
          <a:noFill/>
          <a:ln w="38100">
            <a:solidFill>
              <a:srgbClr val="E96B1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247650" y="409575"/>
            <a:ext cx="9391650" cy="389209"/>
          </a:xfrm>
        </p:spPr>
        <p:txBody>
          <a:bodyPr/>
          <a:lstStyle/>
          <a:p>
            <a:r>
              <a:rPr lang="en-GB" dirty="0"/>
              <a:t>#Templates – Designs #Version: 07.02.2018/</a:t>
            </a:r>
            <a:r>
              <a:rPr lang="en-GB" dirty="0" err="1"/>
              <a:t>J.Fes</a:t>
            </a:r>
            <a:r>
              <a:rPr lang="en-GB" altLang="en-US" dirty="0"/>
              <a:t>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103029" y="1871252"/>
            <a:ext cx="2124236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103029" y="1507147"/>
            <a:ext cx="2124236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103029" y="2599462"/>
            <a:ext cx="2124236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6103029" y="2235357"/>
            <a:ext cx="2124236" cy="2769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103029" y="3327672"/>
            <a:ext cx="2124236" cy="2769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6103029" y="2963567"/>
            <a:ext cx="2124236" cy="276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103029" y="3691778"/>
            <a:ext cx="2124236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11" name="Ellipse 10"/>
          <p:cNvSpPr/>
          <p:nvPr/>
        </p:nvSpPr>
        <p:spPr bwMode="auto">
          <a:xfrm>
            <a:off x="-587948" y="1624328"/>
            <a:ext cx="254000" cy="2540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/>
              </a:rPr>
              <a:t>1</a:t>
            </a:r>
          </a:p>
        </p:txBody>
      </p:sp>
      <p:sp>
        <p:nvSpPr>
          <p:cNvPr id="12" name="Ellipse 11"/>
          <p:cNvSpPr/>
          <p:nvPr/>
        </p:nvSpPr>
        <p:spPr bwMode="auto">
          <a:xfrm>
            <a:off x="-587948" y="1969121"/>
            <a:ext cx="254000" cy="2540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/>
              </a:rPr>
              <a:t>2</a:t>
            </a:r>
          </a:p>
        </p:txBody>
      </p:sp>
      <p:grpSp>
        <p:nvGrpSpPr>
          <p:cNvPr id="7175" name="Gruppieren 7174">
            <a:extLst>
              <a:ext uri="{FF2B5EF4-FFF2-40B4-BE49-F238E27FC236}">
                <a16:creationId xmlns:a16="http://schemas.microsoft.com/office/drawing/2014/main" id="{80166723-7773-4971-8186-3124B449DB6E}"/>
              </a:ext>
            </a:extLst>
          </p:cNvPr>
          <p:cNvGrpSpPr/>
          <p:nvPr/>
        </p:nvGrpSpPr>
        <p:grpSpPr>
          <a:xfrm>
            <a:off x="-2309261" y="226272"/>
            <a:ext cx="1205148" cy="366606"/>
            <a:chOff x="635310" y="7162194"/>
            <a:chExt cx="1205148" cy="366606"/>
          </a:xfrm>
        </p:grpSpPr>
        <p:sp>
          <p:nvSpPr>
            <p:cNvPr id="13" name="Flussdiagramm: Verbindungsstelle 12"/>
            <p:cNvSpPr/>
            <p:nvPr/>
          </p:nvSpPr>
          <p:spPr bwMode="auto">
            <a:xfrm>
              <a:off x="635310" y="7409755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sp>
          <p:nvSpPr>
            <p:cNvPr id="14" name="Flussdiagramm: Verbindungsstelle 13"/>
            <p:cNvSpPr/>
            <p:nvPr/>
          </p:nvSpPr>
          <p:spPr bwMode="auto">
            <a:xfrm>
              <a:off x="1713458" y="7162194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cxnSp>
          <p:nvCxnSpPr>
            <p:cNvPr id="15" name="Gewinkelte Verbindung 14"/>
            <p:cNvCxnSpPr>
              <a:cxnSpLocks/>
              <a:stCxn id="13" idx="6"/>
              <a:endCxn id="14" idx="2"/>
            </p:cNvCxnSpPr>
            <p:nvPr/>
          </p:nvCxnSpPr>
          <p:spPr bwMode="auto">
            <a:xfrm flipV="1">
              <a:off x="762310" y="7221717"/>
              <a:ext cx="951148" cy="247561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6" name="Textfeld 15"/>
          <p:cNvSpPr txBox="1"/>
          <p:nvPr/>
        </p:nvSpPr>
        <p:spPr>
          <a:xfrm>
            <a:off x="3890882" y="1859195"/>
            <a:ext cx="2124236" cy="2769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3890882" y="1507147"/>
            <a:ext cx="2124236" cy="276999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bg1"/>
                </a:solidFill>
                <a:latin typeface="+mn-lt"/>
              </a:rPr>
              <a:t>XX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3890882" y="2597250"/>
            <a:ext cx="2124236" cy="27699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3890882" y="2236497"/>
            <a:ext cx="2124236" cy="2769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3890882" y="3324548"/>
            <a:ext cx="2124236" cy="27699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3890882" y="2973116"/>
            <a:ext cx="2124236" cy="27699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3890882" y="3691779"/>
            <a:ext cx="2124236" cy="276999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>
                <a:solidFill>
                  <a:schemeClr val="tx1"/>
                </a:solidFill>
                <a:latin typeface="+mn-lt"/>
              </a:rPr>
              <a:t>XX</a:t>
            </a:r>
          </a:p>
        </p:txBody>
      </p:sp>
      <p:grpSp>
        <p:nvGrpSpPr>
          <p:cNvPr id="7176" name="Gruppieren 7175">
            <a:extLst>
              <a:ext uri="{FF2B5EF4-FFF2-40B4-BE49-F238E27FC236}">
                <a16:creationId xmlns:a16="http://schemas.microsoft.com/office/drawing/2014/main" id="{ADEF64E9-A7DF-4008-BA22-A4C00609932A}"/>
              </a:ext>
            </a:extLst>
          </p:cNvPr>
          <p:cNvGrpSpPr/>
          <p:nvPr/>
        </p:nvGrpSpPr>
        <p:grpSpPr>
          <a:xfrm>
            <a:off x="-2350010" y="803657"/>
            <a:ext cx="1308440" cy="372710"/>
            <a:chOff x="594561" y="7739579"/>
            <a:chExt cx="1308440" cy="372710"/>
          </a:xfrm>
        </p:grpSpPr>
        <p:sp>
          <p:nvSpPr>
            <p:cNvPr id="25" name="Flussdiagramm: Verbindungsstelle 24"/>
            <p:cNvSpPr/>
            <p:nvPr/>
          </p:nvSpPr>
          <p:spPr bwMode="auto">
            <a:xfrm>
              <a:off x="594561" y="7993244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sp>
          <p:nvSpPr>
            <p:cNvPr id="26" name="Flussdiagramm: Verbindungsstelle 25"/>
            <p:cNvSpPr/>
            <p:nvPr/>
          </p:nvSpPr>
          <p:spPr bwMode="auto">
            <a:xfrm>
              <a:off x="1776001" y="7739579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cxnSp>
          <p:nvCxnSpPr>
            <p:cNvPr id="27" name="Gewinkelte Verbindung 26"/>
            <p:cNvCxnSpPr>
              <a:stCxn id="25" idx="6"/>
              <a:endCxn id="26" idx="2"/>
            </p:cNvCxnSpPr>
            <p:nvPr/>
          </p:nvCxnSpPr>
          <p:spPr bwMode="auto">
            <a:xfrm flipV="1">
              <a:off x="721561" y="7799102"/>
              <a:ext cx="1054440" cy="253665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rgbClr val="FF0000"/>
              </a:solidFill>
              <a:prstDash val="dash"/>
              <a:round/>
              <a:headEnd type="arrow" w="med" len="med"/>
              <a:tailEnd type="none" w="med" len="med"/>
            </a:ln>
            <a:effectLst/>
          </p:spPr>
        </p:cxnSp>
      </p:grpSp>
      <p:grpSp>
        <p:nvGrpSpPr>
          <p:cNvPr id="7177" name="Gruppieren 7176">
            <a:extLst>
              <a:ext uri="{FF2B5EF4-FFF2-40B4-BE49-F238E27FC236}">
                <a16:creationId xmlns:a16="http://schemas.microsoft.com/office/drawing/2014/main" id="{0E74CAD7-85B1-4425-9C7A-E4A699376819}"/>
              </a:ext>
            </a:extLst>
          </p:cNvPr>
          <p:cNvGrpSpPr/>
          <p:nvPr/>
        </p:nvGrpSpPr>
        <p:grpSpPr>
          <a:xfrm>
            <a:off x="-2309261" y="1500192"/>
            <a:ext cx="1205148" cy="366606"/>
            <a:chOff x="2349810" y="7162194"/>
            <a:chExt cx="1205148" cy="366606"/>
          </a:xfrm>
        </p:grpSpPr>
        <p:sp>
          <p:nvSpPr>
            <p:cNvPr id="28" name="Flussdiagramm: Verbindungsstelle 27"/>
            <p:cNvSpPr/>
            <p:nvPr/>
          </p:nvSpPr>
          <p:spPr bwMode="auto">
            <a:xfrm>
              <a:off x="2349810" y="7409755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sp>
          <p:nvSpPr>
            <p:cNvPr id="29" name="Flussdiagramm: Verbindungsstelle 28"/>
            <p:cNvSpPr/>
            <p:nvPr/>
          </p:nvSpPr>
          <p:spPr bwMode="auto">
            <a:xfrm>
              <a:off x="3427958" y="7162194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cxnSp>
          <p:nvCxnSpPr>
            <p:cNvPr id="30" name="Gewinkelte Verbindung 29"/>
            <p:cNvCxnSpPr>
              <a:stCxn id="28" idx="6"/>
              <a:endCxn id="29" idx="2"/>
            </p:cNvCxnSpPr>
            <p:nvPr/>
          </p:nvCxnSpPr>
          <p:spPr bwMode="auto">
            <a:xfrm flipV="1">
              <a:off x="2476810" y="7221717"/>
              <a:ext cx="951148" cy="247561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178" name="Gruppieren 7177">
            <a:extLst>
              <a:ext uri="{FF2B5EF4-FFF2-40B4-BE49-F238E27FC236}">
                <a16:creationId xmlns:a16="http://schemas.microsoft.com/office/drawing/2014/main" id="{23EEF573-89A8-4690-B23D-5091DC4ECC60}"/>
              </a:ext>
            </a:extLst>
          </p:cNvPr>
          <p:cNvGrpSpPr/>
          <p:nvPr/>
        </p:nvGrpSpPr>
        <p:grpSpPr>
          <a:xfrm>
            <a:off x="-2309261" y="2106006"/>
            <a:ext cx="1204191" cy="366606"/>
            <a:chOff x="2413310" y="7739579"/>
            <a:chExt cx="1204191" cy="366606"/>
          </a:xfrm>
        </p:grpSpPr>
        <p:sp>
          <p:nvSpPr>
            <p:cNvPr id="31" name="Flussdiagramm: Verbindungsstelle 30"/>
            <p:cNvSpPr/>
            <p:nvPr/>
          </p:nvSpPr>
          <p:spPr bwMode="auto">
            <a:xfrm>
              <a:off x="2413310" y="7987140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sp>
          <p:nvSpPr>
            <p:cNvPr id="32" name="Flussdiagramm: Verbindungsstelle 31"/>
            <p:cNvSpPr/>
            <p:nvPr/>
          </p:nvSpPr>
          <p:spPr bwMode="auto">
            <a:xfrm>
              <a:off x="3490501" y="7739579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cxnSp>
          <p:nvCxnSpPr>
            <p:cNvPr id="33" name="Gewinkelte Verbindung 32"/>
            <p:cNvCxnSpPr>
              <a:stCxn id="31" idx="6"/>
              <a:endCxn id="32" idx="2"/>
            </p:cNvCxnSpPr>
            <p:nvPr/>
          </p:nvCxnSpPr>
          <p:spPr bwMode="auto">
            <a:xfrm flipV="1">
              <a:off x="2540310" y="7799102"/>
              <a:ext cx="950191" cy="247561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</p:cxnSp>
      </p:grpSp>
      <p:grpSp>
        <p:nvGrpSpPr>
          <p:cNvPr id="7174" name="Gruppieren 7173">
            <a:extLst>
              <a:ext uri="{FF2B5EF4-FFF2-40B4-BE49-F238E27FC236}">
                <a16:creationId xmlns:a16="http://schemas.microsoft.com/office/drawing/2014/main" id="{BACD5170-7706-4B92-9F95-6E9EB36AED4B}"/>
              </a:ext>
            </a:extLst>
          </p:cNvPr>
          <p:cNvGrpSpPr/>
          <p:nvPr/>
        </p:nvGrpSpPr>
        <p:grpSpPr>
          <a:xfrm>
            <a:off x="-1971143" y="2812305"/>
            <a:ext cx="550705" cy="565616"/>
            <a:chOff x="4170261" y="7020422"/>
            <a:chExt cx="550705" cy="565616"/>
          </a:xfrm>
        </p:grpSpPr>
        <p:sp>
          <p:nvSpPr>
            <p:cNvPr id="34" name="Flussdiagramm: Verbindungsstelle 33"/>
            <p:cNvSpPr/>
            <p:nvPr/>
          </p:nvSpPr>
          <p:spPr bwMode="auto">
            <a:xfrm>
              <a:off x="4593966" y="7466993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sp>
          <p:nvSpPr>
            <p:cNvPr id="35" name="Flussdiagramm: Verbindungsstelle 34"/>
            <p:cNvSpPr/>
            <p:nvPr/>
          </p:nvSpPr>
          <p:spPr bwMode="auto">
            <a:xfrm>
              <a:off x="4170261" y="7020422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cxnSp>
          <p:nvCxnSpPr>
            <p:cNvPr id="36" name="Gewinkelte Verbindung 35"/>
            <p:cNvCxnSpPr>
              <a:cxnSpLocks/>
              <a:stCxn id="34" idx="2"/>
              <a:endCxn id="35" idx="6"/>
            </p:cNvCxnSpPr>
            <p:nvPr/>
          </p:nvCxnSpPr>
          <p:spPr bwMode="auto">
            <a:xfrm rot="10800000">
              <a:off x="4297262" y="7079946"/>
              <a:ext cx="296705" cy="446571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179" name="Gruppieren 7178">
            <a:extLst>
              <a:ext uri="{FF2B5EF4-FFF2-40B4-BE49-F238E27FC236}">
                <a16:creationId xmlns:a16="http://schemas.microsoft.com/office/drawing/2014/main" id="{82B2DEEB-BBBE-4AAC-A7BF-44B63C2AD225}"/>
              </a:ext>
            </a:extLst>
          </p:cNvPr>
          <p:cNvGrpSpPr/>
          <p:nvPr/>
        </p:nvGrpSpPr>
        <p:grpSpPr>
          <a:xfrm>
            <a:off x="-1948409" y="3680391"/>
            <a:ext cx="482485" cy="545173"/>
            <a:chOff x="4176301" y="7680057"/>
            <a:chExt cx="482485" cy="545173"/>
          </a:xfrm>
        </p:grpSpPr>
        <p:sp>
          <p:nvSpPr>
            <p:cNvPr id="37" name="Flussdiagramm: Verbindungsstelle 36"/>
            <p:cNvSpPr/>
            <p:nvPr/>
          </p:nvSpPr>
          <p:spPr bwMode="auto">
            <a:xfrm>
              <a:off x="4531786" y="8106185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sp>
          <p:nvSpPr>
            <p:cNvPr id="38" name="Flussdiagramm: Verbindungsstelle 37"/>
            <p:cNvSpPr/>
            <p:nvPr/>
          </p:nvSpPr>
          <p:spPr bwMode="auto">
            <a:xfrm>
              <a:off x="4176301" y="7680057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cxnSp>
          <p:nvCxnSpPr>
            <p:cNvPr id="39" name="Gewinkelte Verbindung 38"/>
            <p:cNvCxnSpPr>
              <a:stCxn id="37" idx="0"/>
              <a:endCxn id="38" idx="4"/>
            </p:cNvCxnSpPr>
            <p:nvPr/>
          </p:nvCxnSpPr>
          <p:spPr bwMode="auto">
            <a:xfrm rot="16200000" flipV="1">
              <a:off x="4264003" y="7774901"/>
              <a:ext cx="307083" cy="355485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</p:cxnSp>
      </p:grpSp>
      <p:grpSp>
        <p:nvGrpSpPr>
          <p:cNvPr id="7180" name="Gruppieren 7179">
            <a:extLst>
              <a:ext uri="{FF2B5EF4-FFF2-40B4-BE49-F238E27FC236}">
                <a16:creationId xmlns:a16="http://schemas.microsoft.com/office/drawing/2014/main" id="{DA1E5E5E-D7C2-4E77-AE0A-978E3737DAE1}"/>
              </a:ext>
            </a:extLst>
          </p:cNvPr>
          <p:cNvGrpSpPr/>
          <p:nvPr/>
        </p:nvGrpSpPr>
        <p:grpSpPr>
          <a:xfrm>
            <a:off x="-2298364" y="4468511"/>
            <a:ext cx="1205148" cy="366606"/>
            <a:chOff x="5244085" y="7162194"/>
            <a:chExt cx="1205148" cy="366606"/>
          </a:xfrm>
        </p:grpSpPr>
        <p:sp>
          <p:nvSpPr>
            <p:cNvPr id="40" name="Flussdiagramm: Verbindungsstelle 39"/>
            <p:cNvSpPr/>
            <p:nvPr/>
          </p:nvSpPr>
          <p:spPr bwMode="auto">
            <a:xfrm>
              <a:off x="5244085" y="7409755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sp>
          <p:nvSpPr>
            <p:cNvPr id="41" name="Flussdiagramm: Verbindungsstelle 40"/>
            <p:cNvSpPr/>
            <p:nvPr/>
          </p:nvSpPr>
          <p:spPr bwMode="auto">
            <a:xfrm>
              <a:off x="6322233" y="7162194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cxnSp>
          <p:nvCxnSpPr>
            <p:cNvPr id="42" name="Gewinkelte Verbindung 41"/>
            <p:cNvCxnSpPr>
              <a:stCxn id="40" idx="6"/>
              <a:endCxn id="41" idx="2"/>
            </p:cNvCxnSpPr>
            <p:nvPr/>
          </p:nvCxnSpPr>
          <p:spPr bwMode="auto">
            <a:xfrm flipV="1">
              <a:off x="5371085" y="7221717"/>
              <a:ext cx="951148" cy="247561"/>
            </a:xfrm>
            <a:prstGeom prst="bentConnector3">
              <a:avLst>
                <a:gd name="adj1" fmla="val 50000"/>
              </a:avLst>
            </a:prstGeom>
            <a:ln>
              <a:headEnd type="none" w="med" len="med"/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182" name="Gruppieren 7181">
            <a:extLst>
              <a:ext uri="{FF2B5EF4-FFF2-40B4-BE49-F238E27FC236}">
                <a16:creationId xmlns:a16="http://schemas.microsoft.com/office/drawing/2014/main" id="{00BF6170-1C33-4F8F-A8C9-6E3B001A0008}"/>
              </a:ext>
            </a:extLst>
          </p:cNvPr>
          <p:cNvGrpSpPr/>
          <p:nvPr/>
        </p:nvGrpSpPr>
        <p:grpSpPr>
          <a:xfrm>
            <a:off x="-2245761" y="5051029"/>
            <a:ext cx="1130820" cy="366606"/>
            <a:chOff x="5380956" y="7739579"/>
            <a:chExt cx="1130820" cy="366606"/>
          </a:xfrm>
        </p:grpSpPr>
        <p:sp>
          <p:nvSpPr>
            <p:cNvPr id="43" name="Flussdiagramm: Verbindungsstelle 42"/>
            <p:cNvSpPr/>
            <p:nvPr/>
          </p:nvSpPr>
          <p:spPr bwMode="auto">
            <a:xfrm>
              <a:off x="5380956" y="7987140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sp>
          <p:nvSpPr>
            <p:cNvPr id="44" name="Flussdiagramm: Verbindungsstelle 43"/>
            <p:cNvSpPr/>
            <p:nvPr/>
          </p:nvSpPr>
          <p:spPr bwMode="auto">
            <a:xfrm>
              <a:off x="6384776" y="7739579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cxnSp>
          <p:nvCxnSpPr>
            <p:cNvPr id="45" name="Gewinkelte Verbindung 44"/>
            <p:cNvCxnSpPr>
              <a:stCxn id="43" idx="6"/>
              <a:endCxn id="44" idx="2"/>
            </p:cNvCxnSpPr>
            <p:nvPr/>
          </p:nvCxnSpPr>
          <p:spPr bwMode="auto">
            <a:xfrm flipV="1">
              <a:off x="5507956" y="7799102"/>
              <a:ext cx="876820" cy="247561"/>
            </a:xfrm>
            <a:prstGeom prst="bentConnector3">
              <a:avLst>
                <a:gd name="adj1" fmla="val 50000"/>
              </a:avLst>
            </a:prstGeom>
            <a:ln>
              <a:headEnd type="arrow" w="med" len="med"/>
              <a:tailEnd type="none" w="med" len="med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183" name="Gruppieren 7182">
            <a:extLst>
              <a:ext uri="{FF2B5EF4-FFF2-40B4-BE49-F238E27FC236}">
                <a16:creationId xmlns:a16="http://schemas.microsoft.com/office/drawing/2014/main" id="{D8455954-F495-4BCC-85C3-9D6C938EB5B9}"/>
              </a:ext>
            </a:extLst>
          </p:cNvPr>
          <p:cNvGrpSpPr/>
          <p:nvPr/>
        </p:nvGrpSpPr>
        <p:grpSpPr>
          <a:xfrm>
            <a:off x="-1483938" y="5375677"/>
            <a:ext cx="143626" cy="529621"/>
            <a:chOff x="7295135" y="6971694"/>
            <a:chExt cx="143626" cy="529621"/>
          </a:xfrm>
        </p:grpSpPr>
        <p:sp>
          <p:nvSpPr>
            <p:cNvPr id="46" name="Flussdiagramm: Verbindungsstelle 45"/>
            <p:cNvSpPr/>
            <p:nvPr/>
          </p:nvSpPr>
          <p:spPr bwMode="auto">
            <a:xfrm>
              <a:off x="7311761" y="7382270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sp>
          <p:nvSpPr>
            <p:cNvPr id="47" name="Flussdiagramm: Verbindungsstelle 46"/>
            <p:cNvSpPr/>
            <p:nvPr/>
          </p:nvSpPr>
          <p:spPr bwMode="auto">
            <a:xfrm>
              <a:off x="7295135" y="6971694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cxnSp>
          <p:nvCxnSpPr>
            <p:cNvPr id="48" name="Gewinkelte Verbindung 47"/>
            <p:cNvCxnSpPr>
              <a:stCxn id="46" idx="2"/>
              <a:endCxn id="47" idx="4"/>
            </p:cNvCxnSpPr>
            <p:nvPr/>
          </p:nvCxnSpPr>
          <p:spPr bwMode="auto">
            <a:xfrm rot="10800000" flipH="1">
              <a:off x="7311761" y="7090739"/>
              <a:ext cx="46874" cy="351054"/>
            </a:xfrm>
            <a:prstGeom prst="bentConnector4">
              <a:avLst>
                <a:gd name="adj1" fmla="val -487690"/>
                <a:gd name="adj2" fmla="val 58478"/>
              </a:avLst>
            </a:prstGeom>
            <a:ln>
              <a:headEnd type="none" w="med" len="med"/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184" name="Gruppieren 7183">
            <a:extLst>
              <a:ext uri="{FF2B5EF4-FFF2-40B4-BE49-F238E27FC236}">
                <a16:creationId xmlns:a16="http://schemas.microsoft.com/office/drawing/2014/main" id="{437B5FDE-6920-4B60-BD89-8F1110C73D40}"/>
              </a:ext>
            </a:extLst>
          </p:cNvPr>
          <p:cNvGrpSpPr/>
          <p:nvPr/>
        </p:nvGrpSpPr>
        <p:grpSpPr>
          <a:xfrm>
            <a:off x="-2234864" y="5821586"/>
            <a:ext cx="482485" cy="545173"/>
            <a:chOff x="7070576" y="7680057"/>
            <a:chExt cx="482485" cy="545173"/>
          </a:xfrm>
        </p:grpSpPr>
        <p:sp>
          <p:nvSpPr>
            <p:cNvPr id="49" name="Flussdiagramm: Verbindungsstelle 48"/>
            <p:cNvSpPr/>
            <p:nvPr/>
          </p:nvSpPr>
          <p:spPr bwMode="auto">
            <a:xfrm>
              <a:off x="7426061" y="8106185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sp>
          <p:nvSpPr>
            <p:cNvPr id="50" name="Flussdiagramm: Verbindungsstelle 49"/>
            <p:cNvSpPr/>
            <p:nvPr/>
          </p:nvSpPr>
          <p:spPr bwMode="auto">
            <a:xfrm>
              <a:off x="7070576" y="7680057"/>
              <a:ext cx="127000" cy="119045"/>
            </a:xfrm>
            <a:prstGeom prst="flowChartConnector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accent2"/>
                </a:solidFill>
                <a:effectLst/>
                <a:latin typeface="+mn-lt"/>
              </a:endParaRPr>
            </a:p>
          </p:txBody>
        </p:sp>
        <p:cxnSp>
          <p:nvCxnSpPr>
            <p:cNvPr id="51" name="Gewinkelte Verbindung 50"/>
            <p:cNvCxnSpPr>
              <a:stCxn id="49" idx="0"/>
              <a:endCxn id="50" idx="4"/>
            </p:cNvCxnSpPr>
            <p:nvPr/>
          </p:nvCxnSpPr>
          <p:spPr bwMode="auto">
            <a:xfrm rot="16200000" flipV="1">
              <a:off x="7158278" y="7774901"/>
              <a:ext cx="307083" cy="355485"/>
            </a:xfrm>
            <a:prstGeom prst="bentConnector3">
              <a:avLst>
                <a:gd name="adj1" fmla="val 50000"/>
              </a:avLst>
            </a:prstGeom>
            <a:ln>
              <a:headEnd type="arrow" w="med" len="med"/>
              <a:tailEnd type="none" w="med" len="med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aphicFrame>
        <p:nvGraphicFramePr>
          <p:cNvPr id="52" name="Object 7">
            <a:extLst>
              <a:ext uri="{FF2B5EF4-FFF2-40B4-BE49-F238E27FC236}">
                <a16:creationId xmlns:a16="http://schemas.microsoft.com/office/drawing/2014/main" id="{B65DA397-BE1B-43E0-BD9F-6115A85C755C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-613348" y="3804041"/>
          <a:ext cx="30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Photo Editor Photo" r:id="rId4" imgW="304923" imgH="304923" progId="MSPhotoEd.3">
                  <p:embed/>
                </p:oleObj>
              </mc:Choice>
              <mc:Fallback>
                <p:oleObj name="Photo Editor Photo" r:id="rId4" imgW="304923" imgH="304923" progId="MSPhotoEd.3">
                  <p:embed/>
                  <p:pic>
                    <p:nvPicPr>
                      <p:cNvPr id="52" name="Object 7">
                        <a:extLst>
                          <a:ext uri="{FF2B5EF4-FFF2-40B4-BE49-F238E27FC236}">
                            <a16:creationId xmlns:a16="http://schemas.microsoft.com/office/drawing/2014/main" id="{B65DA397-BE1B-43E0-BD9F-6115A85C75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613348" y="3804041"/>
                        <a:ext cx="304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" name="Picture 8" descr="wichtig">
            <a:extLst>
              <a:ext uri="{FF2B5EF4-FFF2-40B4-BE49-F238E27FC236}">
                <a16:creationId xmlns:a16="http://schemas.microsoft.com/office/drawing/2014/main" id="{AF321A40-AEC2-40C5-8A4D-3E8A5BD9FC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3284" y="4241318"/>
            <a:ext cx="331788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Rectangle 9">
            <a:extLst>
              <a:ext uri="{FF2B5EF4-FFF2-40B4-BE49-F238E27FC236}">
                <a16:creationId xmlns:a16="http://schemas.microsoft.com/office/drawing/2014/main" id="{C4CCD1FC-7C4D-4BB7-9529-E42432E92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188" y="3985851"/>
            <a:ext cx="247824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1pPr>
            <a:lvl2pPr marL="742950" indent="-28575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2pPr>
            <a:lvl3pPr marL="11430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3pPr>
            <a:lvl4pPr marL="16002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4pPr>
            <a:lvl5pPr marL="20574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9pPr>
          </a:lstStyle>
          <a:p>
            <a:pPr algn="l" eaLnBrk="1" hangingPunct="1"/>
            <a:r>
              <a:rPr lang="en-GB" altLang="en-US" sz="2600" dirty="0">
                <a:solidFill>
                  <a:schemeClr val="tx1"/>
                </a:solidFill>
              </a:rPr>
              <a:t># Standard Symbols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0434A18A-62C2-4275-A11F-3772502C0043}"/>
              </a:ext>
            </a:extLst>
          </p:cNvPr>
          <p:cNvSpPr txBox="1"/>
          <p:nvPr/>
        </p:nvSpPr>
        <p:spPr>
          <a:xfrm>
            <a:off x="-729090" y="2319303"/>
            <a:ext cx="504000" cy="25736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36000" tIns="36000" rIns="36000" bIns="36000" rtlCol="0" anchor="ctr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+mn-lt"/>
              </a:rPr>
              <a:t>OK</a:t>
            </a:r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64ADFAE3-C820-49DA-9871-DFED66CA5EAE}"/>
              </a:ext>
            </a:extLst>
          </p:cNvPr>
          <p:cNvSpPr txBox="1"/>
          <p:nvPr/>
        </p:nvSpPr>
        <p:spPr>
          <a:xfrm>
            <a:off x="-729090" y="2645870"/>
            <a:ext cx="504000" cy="25736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tIns="36000" rIns="36000" bIns="36000" rtlCol="0" anchor="ctr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+mn-lt"/>
              </a:rPr>
              <a:t>WRN</a:t>
            </a:r>
          </a:p>
        </p:txBody>
      </p:sp>
      <p:sp>
        <p:nvSpPr>
          <p:cNvPr id="57" name="Textfeld 56">
            <a:extLst>
              <a:ext uri="{FF2B5EF4-FFF2-40B4-BE49-F238E27FC236}">
                <a16:creationId xmlns:a16="http://schemas.microsoft.com/office/drawing/2014/main" id="{A26D6A6E-BADC-434E-B969-858ADAF16E9B}"/>
              </a:ext>
            </a:extLst>
          </p:cNvPr>
          <p:cNvSpPr txBox="1"/>
          <p:nvPr/>
        </p:nvSpPr>
        <p:spPr>
          <a:xfrm>
            <a:off x="-729090" y="2974001"/>
            <a:ext cx="504000" cy="2573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rtlCol="0" anchor="ctr">
            <a:spAutoFit/>
          </a:bodyPr>
          <a:lstStyle>
            <a:defPPr>
              <a:defRPr lang="en-US"/>
            </a:defPPr>
            <a:lvl1pPr algn="l">
              <a:defRPr sz="1200">
                <a:solidFill>
                  <a:schemeClr val="tx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ctr"/>
            <a:r>
              <a:rPr lang="en-GB"/>
              <a:t>ERR</a:t>
            </a:r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ED6EFF67-1AFC-4555-9682-8AEAAB789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188" y="1645646"/>
            <a:ext cx="22201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1pPr>
            <a:lvl2pPr marL="742950" indent="-28575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2pPr>
            <a:lvl3pPr marL="11430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3pPr>
            <a:lvl4pPr marL="16002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4pPr>
            <a:lvl5pPr marL="20574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9pPr>
          </a:lstStyle>
          <a:p>
            <a:pPr algn="l" eaLnBrk="1" hangingPunct="1"/>
            <a:r>
              <a:rPr lang="en-GB" altLang="en-US" sz="2600" dirty="0">
                <a:solidFill>
                  <a:schemeClr val="tx1"/>
                </a:solidFill>
              </a:rPr>
              <a:t># Standard Labels</a:t>
            </a:r>
          </a:p>
        </p:txBody>
      </p:sp>
      <p:sp>
        <p:nvSpPr>
          <p:cNvPr id="3" name="Pfeil: nach rechts 2">
            <a:extLst>
              <a:ext uri="{FF2B5EF4-FFF2-40B4-BE49-F238E27FC236}">
                <a16:creationId xmlns:a16="http://schemas.microsoft.com/office/drawing/2014/main" id="{0ED08D4A-0F64-4815-A21A-D58D44CB8498}"/>
              </a:ext>
            </a:extLst>
          </p:cNvPr>
          <p:cNvSpPr/>
          <p:nvPr/>
        </p:nvSpPr>
        <p:spPr bwMode="auto">
          <a:xfrm flipH="1">
            <a:off x="182217" y="3946160"/>
            <a:ext cx="708344" cy="40011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+mn-lt"/>
            </a:endParaRPr>
          </a:p>
        </p:txBody>
      </p:sp>
      <p:sp>
        <p:nvSpPr>
          <p:cNvPr id="59" name="Pfeil: nach rechts 58">
            <a:extLst>
              <a:ext uri="{FF2B5EF4-FFF2-40B4-BE49-F238E27FC236}">
                <a16:creationId xmlns:a16="http://schemas.microsoft.com/office/drawing/2014/main" id="{49A36E60-4C78-45EA-BF6C-02DC48D8A021}"/>
              </a:ext>
            </a:extLst>
          </p:cNvPr>
          <p:cNvSpPr/>
          <p:nvPr/>
        </p:nvSpPr>
        <p:spPr bwMode="auto">
          <a:xfrm flipH="1">
            <a:off x="167504" y="1681120"/>
            <a:ext cx="708344" cy="40011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+mn-lt"/>
            </a:endParaRPr>
          </a:p>
        </p:txBody>
      </p:sp>
      <p:sp>
        <p:nvSpPr>
          <p:cNvPr id="77" name="Rectangle 9">
            <a:extLst>
              <a:ext uri="{FF2B5EF4-FFF2-40B4-BE49-F238E27FC236}">
                <a16:creationId xmlns:a16="http://schemas.microsoft.com/office/drawing/2014/main" id="{26C48259-5AA9-4596-BF9F-9BD0E859D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038" y="5587468"/>
            <a:ext cx="34352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1pPr>
            <a:lvl2pPr marL="742950" indent="-28575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2pPr>
            <a:lvl3pPr marL="11430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3pPr>
            <a:lvl4pPr marL="16002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4pPr>
            <a:lvl5pPr marL="20574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9pPr>
          </a:lstStyle>
          <a:p>
            <a:pPr algn="l" eaLnBrk="1" hangingPunct="1"/>
            <a:r>
              <a:rPr lang="en-GB" altLang="en-US" sz="2600" dirty="0">
                <a:solidFill>
                  <a:schemeClr val="tx1"/>
                </a:solidFill>
              </a:rPr>
              <a:t># Standard Connection lines</a:t>
            </a:r>
          </a:p>
        </p:txBody>
      </p:sp>
      <p:sp>
        <p:nvSpPr>
          <p:cNvPr id="78" name="Pfeil: nach rechts 77">
            <a:extLst>
              <a:ext uri="{FF2B5EF4-FFF2-40B4-BE49-F238E27FC236}">
                <a16:creationId xmlns:a16="http://schemas.microsoft.com/office/drawing/2014/main" id="{105B5385-0456-46FE-A362-154E6D8B9AF8}"/>
              </a:ext>
            </a:extLst>
          </p:cNvPr>
          <p:cNvSpPr/>
          <p:nvPr/>
        </p:nvSpPr>
        <p:spPr bwMode="auto">
          <a:xfrm flipH="1">
            <a:off x="182217" y="5586198"/>
            <a:ext cx="708344" cy="40011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+mn-lt"/>
            </a:endParaRPr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D1ABDD9C-6181-4B99-B4AA-FAF03BEADBCD}"/>
              </a:ext>
            </a:extLst>
          </p:cNvPr>
          <p:cNvSpPr txBox="1"/>
          <p:nvPr/>
        </p:nvSpPr>
        <p:spPr>
          <a:xfrm>
            <a:off x="6042186" y="4726294"/>
            <a:ext cx="2124236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 dirty="0">
                <a:solidFill>
                  <a:schemeClr val="tx1"/>
                </a:solidFill>
                <a:latin typeface="+mn-lt"/>
              </a:rPr>
              <a:t>Document description</a:t>
            </a:r>
          </a:p>
        </p:txBody>
      </p:sp>
      <p:sp>
        <p:nvSpPr>
          <p:cNvPr id="80" name="Rectangle 9">
            <a:extLst>
              <a:ext uri="{FF2B5EF4-FFF2-40B4-BE49-F238E27FC236}">
                <a16:creationId xmlns:a16="http://schemas.microsoft.com/office/drawing/2014/main" id="{55C27733-7D8D-45BC-99FE-EF665F24A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5118" y="4239592"/>
            <a:ext cx="191558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1pPr>
            <a:lvl2pPr marL="742950" indent="-28575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2pPr>
            <a:lvl3pPr marL="11430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3pPr>
            <a:lvl4pPr marL="16002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4pPr>
            <a:lvl5pPr marL="2057400" indent="-228600" algn="ctr"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anose="020B0606020202030204" pitchFamily="34" charset="0"/>
              </a:defRPr>
            </a:lvl9pPr>
          </a:lstStyle>
          <a:p>
            <a:pPr algn="l" eaLnBrk="1" hangingPunct="1"/>
            <a:r>
              <a:rPr lang="en-GB" altLang="en-US" sz="2600" dirty="0">
                <a:solidFill>
                  <a:schemeClr val="tx1"/>
                </a:solidFill>
              </a:rPr>
              <a:t># Colour coding</a:t>
            </a:r>
          </a:p>
        </p:txBody>
      </p:sp>
      <p:sp>
        <p:nvSpPr>
          <p:cNvPr id="81" name="Textfeld 80">
            <a:extLst>
              <a:ext uri="{FF2B5EF4-FFF2-40B4-BE49-F238E27FC236}">
                <a16:creationId xmlns:a16="http://schemas.microsoft.com/office/drawing/2014/main" id="{FEC73211-47E3-4454-8F42-D78CABEEA8B7}"/>
              </a:ext>
            </a:extLst>
          </p:cNvPr>
          <p:cNvSpPr txBox="1"/>
          <p:nvPr/>
        </p:nvSpPr>
        <p:spPr>
          <a:xfrm>
            <a:off x="6042186" y="5146537"/>
            <a:ext cx="2124236" cy="2769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 dirty="0" err="1">
                <a:solidFill>
                  <a:schemeClr val="tx1"/>
                </a:solidFill>
              </a:rPr>
              <a:t>Isssue</a:t>
            </a:r>
            <a:r>
              <a:rPr lang="en-GB" sz="1200" dirty="0">
                <a:solidFill>
                  <a:schemeClr val="tx1"/>
                </a:solidFill>
              </a:rPr>
              <a:t> description</a:t>
            </a:r>
            <a:endParaRPr lang="en-GB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13FB347A-4CCD-4AC2-B289-128A28764C1F}"/>
              </a:ext>
            </a:extLst>
          </p:cNvPr>
          <p:cNvSpPr txBox="1"/>
          <p:nvPr/>
        </p:nvSpPr>
        <p:spPr>
          <a:xfrm>
            <a:off x="6042186" y="5566780"/>
            <a:ext cx="2124236" cy="2769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 dirty="0">
                <a:solidFill>
                  <a:schemeClr val="tx1"/>
                </a:solidFill>
                <a:latin typeface="+mn-lt"/>
              </a:rPr>
              <a:t>#</a:t>
            </a:r>
            <a:r>
              <a:rPr lang="en-GB" sz="1200" dirty="0" err="1">
                <a:solidFill>
                  <a:schemeClr val="tx1"/>
                </a:solidFill>
                <a:latin typeface="+mn-lt"/>
              </a:rPr>
              <a:t>ToDo</a:t>
            </a:r>
            <a:r>
              <a:rPr lang="en-GB" sz="12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200" dirty="0" err="1">
                <a:solidFill>
                  <a:schemeClr val="tx1"/>
                </a:solidFill>
                <a:latin typeface="+mn-lt"/>
              </a:rPr>
              <a:t>descrption</a:t>
            </a:r>
            <a:endParaRPr lang="en-GB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27497C7E-2FF2-4E72-B5C5-EA922DAF2F29}"/>
              </a:ext>
            </a:extLst>
          </p:cNvPr>
          <p:cNvSpPr txBox="1"/>
          <p:nvPr/>
        </p:nvSpPr>
        <p:spPr>
          <a:xfrm>
            <a:off x="6042186" y="5987024"/>
            <a:ext cx="2124236" cy="2769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1200" dirty="0">
                <a:solidFill>
                  <a:schemeClr val="tx1"/>
                </a:solidFill>
                <a:latin typeface="+mn-lt"/>
              </a:rPr>
              <a:t>#Done </a:t>
            </a:r>
            <a:r>
              <a:rPr lang="en-GB" sz="1200" dirty="0" err="1">
                <a:solidFill>
                  <a:schemeClr val="tx1"/>
                </a:solidFill>
                <a:latin typeface="+mn-lt"/>
              </a:rPr>
              <a:t>desctprion</a:t>
            </a:r>
            <a:endParaRPr lang="en-GB" sz="12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9045017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PLMJobManager_NxRefile_Presentation_en"/>
  <p:tag name="ISPRING_RESOURCE_PATHS_HASH" val="f47fad2980124742eb3a1b2ef6477a9279f5fc26"/>
</p:tagLst>
</file>

<file path=ppt/theme/theme1.xml><?xml version="1.0" encoding="utf-8"?>
<a:theme xmlns:a="http://schemas.openxmlformats.org/drawingml/2006/main" name="PLMJobManagerV2">
  <a:themeElements>
    <a:clrScheme name="Benutzerdefiniert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0000"/>
      </a:accent1>
      <a:accent2>
        <a:srgbClr val="00B050"/>
      </a:accent2>
      <a:accent3>
        <a:srgbClr val="0070C0"/>
      </a:accent3>
      <a:accent4>
        <a:srgbClr val="FFFF00"/>
      </a:accent4>
      <a:accent5>
        <a:srgbClr val="FFC000"/>
      </a:accent5>
      <a:accent6>
        <a:srgbClr val="00B0F0"/>
      </a:accent6>
      <a:hlink>
        <a:srgbClr val="0000FF"/>
      </a:hlink>
      <a:folHlink>
        <a:srgbClr val="800080"/>
      </a:folHlink>
    </a:clrScheme>
    <a:fontScheme name="VorlageFürErstellungSchulungsDokument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orlageFürErstellungSchulungsDokumen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FürErstellungSchulungsDokumen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FürErstellungSchulungsDokumen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FürErstellungSchulungsDokumen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FürErstellungSchulungsDokumen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FürErstellungSchulungsDokumen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FürErstellungSchulungsDokumen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80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80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80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80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80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G:\KCU\Vorlagen\VorlageFürErstellungSchulungsDokumente.pot</Template>
  <TotalTime>0</TotalTime>
  <Words>239</Words>
  <Application>Microsoft Office PowerPoint</Application>
  <PresentationFormat>A4-Papier (210 x 297 mm)</PresentationFormat>
  <Paragraphs>102</Paragraphs>
  <Slides>4</Slides>
  <Notes>3</Notes>
  <HiddenSlides>1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2" baseType="lpstr">
      <vt:lpstr>Arial</vt:lpstr>
      <vt:lpstr>Arial Narrow</vt:lpstr>
      <vt:lpstr>Monotype Sorts</vt:lpstr>
      <vt:lpstr>Symbol</vt:lpstr>
      <vt:lpstr>Verdana</vt:lpstr>
      <vt:lpstr>Wingdings 3</vt:lpstr>
      <vt:lpstr>PLMJobManagerV2</vt:lpstr>
      <vt:lpstr>Photo Editor Photo</vt:lpstr>
      <vt:lpstr>PLMJobManager – TC Site COns </vt:lpstr>
      <vt:lpstr>System Sketch TC + JobManager </vt:lpstr>
      <vt:lpstr>How to Refile?</vt:lpstr>
      <vt:lpstr>#Templates – Designs #Version: 07.02.2018/J.Fes </vt:lpstr>
    </vt:vector>
  </TitlesOfParts>
  <Company>PLMCompany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PLMJobManagerV2.de</dc:title>
  <dc:creator>Josef Feuerstein</dc:creator>
  <cp:lastModifiedBy>Josef Feuerstein</cp:lastModifiedBy>
  <cp:revision>297</cp:revision>
  <cp:lastPrinted>2002-04-15T13:20:54Z</cp:lastPrinted>
  <dcterms:created xsi:type="dcterms:W3CDTF">2005-05-30T09:19:42Z</dcterms:created>
  <dcterms:modified xsi:type="dcterms:W3CDTF">2018-11-08T20:46:25Z</dcterms:modified>
  <cp:contentStatus>Release 27.04.2011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Ft_Release_PPT_DPNE">
    <vt:lpwstr>V:\JobManager\ProgEntw\Ver02\JobManagerV2\10-Documentation.Application.Working\Docu_for_Refile\PLMJobManager_NxRefile_Presentation_en_Release.ppt</vt:lpwstr>
  </property>
  <property fmtid="{D5CDD505-2E9C-101B-9397-08002B2CF9AE}" pid="3" name="JFt_Release_PDF_DPNE">
    <vt:lpwstr>D:\addPLM\JobManager\ProgEntw\Ver02\JobManagerV2\10-Documentation.Application\90-ProductPraesentation\PLMJobManager_NxRefile_Presentation_en.pdf</vt:lpwstr>
  </property>
</Properties>
</file>