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520" r:id="rId2"/>
    <p:sldId id="537" r:id="rId3"/>
    <p:sldId id="538" r:id="rId4"/>
    <p:sldId id="539" r:id="rId5"/>
    <p:sldId id="541" r:id="rId6"/>
    <p:sldId id="540" r:id="rId7"/>
    <p:sldId id="542" r:id="rId8"/>
    <p:sldId id="543" r:id="rId9"/>
    <p:sldId id="544" r:id="rId10"/>
    <p:sldId id="545" r:id="rId11"/>
    <p:sldId id="546" r:id="rId12"/>
    <p:sldId id="536" r:id="rId13"/>
    <p:sldId id="535" r:id="rId14"/>
  </p:sldIdLst>
  <p:sldSz cx="9906000" cy="6858000" type="A4"/>
  <p:notesSz cx="6708775" cy="9774238"/>
  <p:custDataLst>
    <p:tags r:id="rId17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441695F-1FF9-4BB7-8571-A0BCAC9CA5A7}">
          <p14:sldIdLst>
            <p14:sldId id="520"/>
          </p14:sldIdLst>
        </p14:section>
        <p14:section name="JS: How to control" id="{A458D013-FFEC-42D1-95C6-71FD85899562}">
          <p14:sldIdLst>
            <p14:sldId id="537"/>
            <p14:sldId id="538"/>
            <p14:sldId id="539"/>
            <p14:sldId id="541"/>
            <p14:sldId id="540"/>
            <p14:sldId id="542"/>
            <p14:sldId id="543"/>
            <p14:sldId id="544"/>
            <p14:sldId id="545"/>
            <p14:sldId id="546"/>
          </p14:sldIdLst>
        </p14:section>
        <p14:section name="# Teamplates" id="{45CDB4B1-03C2-4ECA-AD76-9C9F15B03C03}">
          <p14:sldIdLst>
            <p14:sldId id="536"/>
            <p14:sldId id="53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54">
          <p15:clr>
            <a:srgbClr val="A4A3A4"/>
          </p15:clr>
        </p15:guide>
        <p15:guide id="2" orient="horz" pos="2341">
          <p15:clr>
            <a:srgbClr val="A4A3A4"/>
          </p15:clr>
        </p15:guide>
        <p15:guide id="3" orient="horz" pos="2478">
          <p15:clr>
            <a:srgbClr val="A4A3A4"/>
          </p15:clr>
        </p15:guide>
        <p15:guide id="4" pos="2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  <a:srgbClr val="EAEAEA"/>
    <a:srgbClr val="C0C0C0"/>
    <a:srgbClr val="333399"/>
    <a:srgbClr val="0033CC"/>
    <a:srgbClr val="89D8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568" autoAdjust="0"/>
    <p:restoredTop sz="96313" autoAdjust="0"/>
  </p:normalViewPr>
  <p:slideViewPr>
    <p:cSldViewPr snapToObjects="1">
      <p:cViewPr varScale="1">
        <p:scale>
          <a:sx n="118" d="100"/>
          <a:sy n="118" d="100"/>
        </p:scale>
        <p:origin x="-1530" y="-96"/>
      </p:cViewPr>
      <p:guideLst>
        <p:guide orient="horz" pos="754"/>
        <p:guide orient="horz" pos="2341"/>
        <p:guide orient="horz" pos="2478"/>
        <p:guide pos="210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defTabSz="91757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defTabSz="91757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CC7A3CDE-DC1B-4F3B-9D09-45275AD7E8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952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defTabSz="91757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733425"/>
            <a:ext cx="52943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650" y="4643438"/>
            <a:ext cx="60769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defTabSz="91757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D725290C-97A5-42DD-A37C-0AE5447A34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215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>
                <a:latin typeface="Verdana" pitchFamily="34" charset="0"/>
              </a:rPr>
              <a:t>Josef Feuerstein</a:t>
            </a:r>
          </a:p>
          <a:p>
            <a:r>
              <a:rPr lang="de-DE" altLang="en-US">
                <a:latin typeface="Verdana" pitchFamily="34" charset="0"/>
              </a:rPr>
              <a:t>Klaus Scholz</a:t>
            </a:r>
            <a:endParaRPr lang="en-GB" altLang="en-US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CB7DE4-A7F0-409C-90A3-26DE989B32C8}" type="slidenum">
              <a:rPr lang="de-DE" altLang="en-US" sz="1300" smtClean="0"/>
              <a:pPr eaLnBrk="1" hangingPunct="1"/>
              <a:t>1</a:t>
            </a:fld>
            <a:endParaRPr lang="de-DE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xfrm>
            <a:off x="887413" y="4716463"/>
            <a:ext cx="185989" cy="277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6390190" y="9632032"/>
            <a:ext cx="278898" cy="2930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35892" indent="-283035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32142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84998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37855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90711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43568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96425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49281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9F07C-0E58-4A9A-8B67-0FE06A5A4DD4}" type="slidenum">
              <a:rPr lang="de-DE" altLang="en-US" sz="1300"/>
              <a:pPr eaLnBrk="1" hangingPunct="1"/>
              <a:t>12</a:t>
            </a:fld>
            <a:endParaRPr lang="de-DE" altLang="en-US" sz="1300"/>
          </a:p>
        </p:txBody>
      </p:sp>
    </p:spTree>
    <p:extLst>
      <p:ext uri="{BB962C8B-B14F-4D97-AF65-F5344CB8AC3E}">
        <p14:creationId xmlns:p14="http://schemas.microsoft.com/office/powerpoint/2010/main" val="206042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xfrm>
            <a:off x="887413" y="4716463"/>
            <a:ext cx="185989" cy="277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6390190" y="9632032"/>
            <a:ext cx="278898" cy="2930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35892" indent="-283035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32142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84998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37855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90711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43568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96425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49281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9F07C-0E58-4A9A-8B67-0FE06A5A4DD4}" type="slidenum">
              <a:rPr lang="de-DE" altLang="en-US" sz="1300"/>
              <a:pPr eaLnBrk="1" hangingPunct="1"/>
              <a:t>13</a:t>
            </a:fld>
            <a:endParaRPr lang="de-DE" altLang="en-US" sz="1300"/>
          </a:p>
        </p:txBody>
      </p:sp>
    </p:spTree>
    <p:extLst>
      <p:ext uri="{BB962C8B-B14F-4D97-AF65-F5344CB8AC3E}">
        <p14:creationId xmlns:p14="http://schemas.microsoft.com/office/powerpoint/2010/main" val="172737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 - Tite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890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- Titel and Cont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4445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6" y="981076"/>
            <a:ext cx="8382000" cy="126252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905885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- Captur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500" y="5304583"/>
            <a:ext cx="8420100" cy="89768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2500" y="4903830"/>
            <a:ext cx="8420100" cy="40075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77924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- Capture 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70628" y="1268760"/>
            <a:ext cx="9262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200" dirty="0">
                <a:solidFill>
                  <a:prstClr val="black"/>
                </a:solidFill>
                <a:latin typeface="Arial"/>
              </a:rPr>
              <a:t>Test-System / Environment 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prstClr val="black"/>
                </a:solidFill>
                <a:latin typeface="Arial"/>
              </a:rPr>
              <a:t>NX-</a:t>
            </a:r>
            <a:r>
              <a:rPr lang="en-GB" sz="2800" dirty="0" err="1">
                <a:solidFill>
                  <a:prstClr val="black"/>
                </a:solidFill>
                <a:latin typeface="Arial"/>
              </a:rPr>
              <a:t>CheckBox</a:t>
            </a:r>
            <a:endParaRPr lang="en-GB" sz="2800" dirty="0">
              <a:solidFill>
                <a:prstClr val="black"/>
              </a:solidFill>
              <a:latin typeface="Arial"/>
            </a:endParaRP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prstClr val="black"/>
                </a:solidFill>
                <a:latin typeface="Arial"/>
              </a:rPr>
              <a:t>NX-Refile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200" dirty="0">
                <a:solidFill>
                  <a:prstClr val="black"/>
                </a:solidFill>
                <a:latin typeface="Arial"/>
              </a:rPr>
              <a:t>Productive-System /  Environment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prstClr val="black"/>
                </a:solidFill>
                <a:latin typeface="Arial Narrow" pitchFamily="34" charset="0"/>
              </a:rPr>
              <a:t>NX-Refile</a:t>
            </a:r>
          </a:p>
        </p:txBody>
      </p:sp>
    </p:spTree>
    <p:extLst>
      <p:ext uri="{BB962C8B-B14F-4D97-AF65-F5344CB8AC3E}">
        <p14:creationId xmlns:p14="http://schemas.microsoft.com/office/powerpoint/2010/main" val="33823667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3176" y="1"/>
            <a:ext cx="9902825" cy="908719"/>
          </a:xfrm>
          <a:prstGeom prst="rect">
            <a:avLst/>
          </a:prstGeom>
          <a:gradFill rotWithShape="0">
            <a:gsLst>
              <a:gs pos="0">
                <a:srgbClr val="DDE5FF"/>
              </a:gs>
              <a:gs pos="50000">
                <a:srgbClr val="8DA8FF"/>
              </a:gs>
              <a:gs pos="100000">
                <a:srgbClr val="DDE5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47650" y="409575"/>
            <a:ext cx="93916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/>
          </a:p>
        </p:txBody>
      </p:sp>
      <p:sp>
        <p:nvSpPr>
          <p:cNvPr id="1028" name="Rectangle 23"/>
          <p:cNvSpPr>
            <a:spLocks noChangeArrowheads="1"/>
          </p:cNvSpPr>
          <p:nvPr/>
        </p:nvSpPr>
        <p:spPr bwMode="auto">
          <a:xfrm>
            <a:off x="9070379" y="6665352"/>
            <a:ext cx="66099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de-DE" sz="900" dirty="0">
                <a:latin typeface="Arial" pitchFamily="34" charset="0"/>
              </a:rPr>
              <a:t>Slide: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 </a:t>
            </a:r>
            <a:fld id="{F3390C2E-D5B1-4C4B-8284-6BBB65597351}" type="slidenum">
              <a:rPr lang="de-DE" sz="900">
                <a:solidFill>
                  <a:schemeClr val="tx1"/>
                </a:solidFill>
                <a:latin typeface="Arial" pitchFamily="34" charset="0"/>
              </a:rPr>
              <a:pPr algn="r" eaLnBrk="0" hangingPunct="0"/>
              <a:t>‹Nr.›</a:t>
            </a:fld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29" name="Text Box 50"/>
          <p:cNvSpPr txBox="1">
            <a:spLocks noChangeArrowheads="1"/>
          </p:cNvSpPr>
          <p:nvPr/>
        </p:nvSpPr>
        <p:spPr bwMode="auto">
          <a:xfrm>
            <a:off x="92460" y="6665352"/>
            <a:ext cx="881161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chemeClr val="accent2"/>
                </a:solidFill>
                <a:latin typeface="Arial Narrow" pitchFamily="34" charset="0"/>
              </a:defRPr>
            </a:lvl1pPr>
            <a:lvl2pPr marL="742950" indent="-285750" eaLnBrk="0" hangingPunct="0">
              <a:defRPr sz="10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000">
                <a:solidFill>
                  <a:schemeClr val="accent2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000">
                <a:solidFill>
                  <a:schemeClr val="accent2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000">
                <a:solidFill>
                  <a:schemeClr val="accent2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GB" sz="900" b="1" i="1" noProof="0" dirty="0">
                <a:solidFill>
                  <a:schemeClr val="tx1"/>
                </a:solidFill>
                <a:latin typeface="+mj-lt"/>
              </a:rPr>
              <a:t>(c)addPLM - GmbH</a:t>
            </a:r>
            <a:r>
              <a:rPr lang="en-GB" sz="900" b="1" noProof="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GB" sz="900" b="1" noProof="0" dirty="0" smtClean="0">
                <a:solidFill>
                  <a:schemeClr val="tx1"/>
                </a:solidFill>
                <a:latin typeface="+mj-lt"/>
              </a:rPr>
              <a:t>[</a:t>
            </a:r>
            <a:r>
              <a:rPr lang="en-GB" sz="900" noProof="0" dirty="0" smtClean="0">
                <a:solidFill>
                  <a:schemeClr val="tx1"/>
                </a:solidFill>
                <a:latin typeface="+mj-lt"/>
              </a:rPr>
              <a:t>02-SiteCons_PLMJobManager_Control_Docu] </a:t>
            </a:r>
            <a:r>
              <a:rPr lang="en-GB" sz="900" noProof="0" dirty="0">
                <a:solidFill>
                  <a:schemeClr val="tx1"/>
                </a:solidFill>
                <a:latin typeface="+mj-lt"/>
              </a:rPr>
              <a:t>Last. Output:</a:t>
            </a:r>
            <a:fld id="{BF5E3F55-57DE-49FB-B627-359D699C8BDA}" type="datetime1">
              <a:rPr lang="en-GB" sz="900" noProof="0" smtClean="0">
                <a:solidFill>
                  <a:schemeClr val="tx1"/>
                </a:solidFill>
                <a:latin typeface="+mj-lt"/>
              </a:rPr>
              <a:pPr algn="l" eaLnBrk="1" hangingPunct="1">
                <a:spcBef>
                  <a:spcPct val="50000"/>
                </a:spcBef>
                <a:defRPr/>
              </a:pPr>
              <a:t>15/03/2018</a:t>
            </a:fld>
            <a:r>
              <a:rPr lang="en-GB" sz="900" noProof="0" dirty="0">
                <a:solidFill>
                  <a:schemeClr val="tx1"/>
                </a:solidFill>
                <a:latin typeface="+mj-lt"/>
              </a:rPr>
              <a:t>]</a:t>
            </a:r>
          </a:p>
        </p:txBody>
      </p:sp>
      <p:sp>
        <p:nvSpPr>
          <p:cNvPr id="1031" name="Rectangle 5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6" y="981076"/>
            <a:ext cx="8382000" cy="81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Klicken Sie, um die Textformatierung des Masters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32" name="Line 34"/>
          <p:cNvSpPr>
            <a:spLocks noChangeShapeType="1"/>
          </p:cNvSpPr>
          <p:nvPr/>
        </p:nvSpPr>
        <p:spPr bwMode="auto">
          <a:xfrm>
            <a:off x="0" y="6597650"/>
            <a:ext cx="990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pic>
        <p:nvPicPr>
          <p:cNvPr id="2" name="Picture 2" descr="V:\JobManager\ProgEntw\Ver02\08-Icons-und-Logos\LogosZurSoftware\PlmJobManagerTradeMarkLogoV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84" y="116633"/>
            <a:ext cx="1321991" cy="4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4" r:id="rId2"/>
    <p:sldLayoutId id="2147483667" r:id="rId3"/>
    <p:sldLayoutId id="2147483666" r:id="rId4"/>
  </p:sldLayoutIdLst>
  <p:hf hdr="0" ftr="0" dt="0"/>
  <p:txStyles>
    <p:titleStyle>
      <a:lvl1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b="1">
          <a:solidFill>
            <a:srgbClr val="1D287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b="1">
          <a:solidFill>
            <a:srgbClr val="1D287A"/>
          </a:solidFill>
          <a:latin typeface="Arial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b="1">
          <a:solidFill>
            <a:srgbClr val="1D287A"/>
          </a:solidFill>
          <a:latin typeface="Arial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b="1">
          <a:solidFill>
            <a:srgbClr val="1D287A"/>
          </a:solidFill>
          <a:latin typeface="Arial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b="1">
          <a:solidFill>
            <a:srgbClr val="1D287A"/>
          </a:solidFill>
          <a:latin typeface="Arial" charset="0"/>
        </a:defRPr>
      </a:lvl5pPr>
      <a:lvl6pPr marL="4572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b="1">
          <a:solidFill>
            <a:srgbClr val="1D287A"/>
          </a:solidFill>
          <a:latin typeface="Arial" charset="0"/>
        </a:defRPr>
      </a:lvl6pPr>
      <a:lvl7pPr marL="9144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b="1">
          <a:solidFill>
            <a:srgbClr val="1D287A"/>
          </a:solidFill>
          <a:latin typeface="Arial" charset="0"/>
        </a:defRPr>
      </a:lvl7pPr>
      <a:lvl8pPr marL="13716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b="1">
          <a:solidFill>
            <a:srgbClr val="1D287A"/>
          </a:solidFill>
          <a:latin typeface="Arial" charset="0"/>
        </a:defRPr>
      </a:lvl8pPr>
      <a:lvl9pPr marL="18288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b="1">
          <a:solidFill>
            <a:srgbClr val="1D287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2563" algn="l" rtl="0" eaLnBrk="1" fontAlgn="base" hangingPunct="1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2pPr>
      <a:lvl3pPr marL="714375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714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171700" indent="-1905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628900" indent="-1905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z="3200" b="1" i="1" dirty="0"/>
              <a:t>PLMJobManager</a:t>
            </a:r>
            <a:endParaRPr lang="de-DE" altLang="en-US" b="1" dirty="0"/>
          </a:p>
        </p:txBody>
      </p:sp>
      <p:pic>
        <p:nvPicPr>
          <p:cNvPr id="4100" name="Picture 8" descr="MyAppl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1376772"/>
            <a:ext cx="334803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7292975" y="5949950"/>
            <a:ext cx="25130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451" tIns="48225" rIns="96451" bIns="48225">
            <a:spAutoFit/>
          </a:bodyPr>
          <a:lstStyle>
            <a:lvl1pPr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75000"/>
            </a:pPr>
            <a:r>
              <a:rPr lang="en-GB" altLang="en-US" dirty="0">
                <a:latin typeface="Verdana" pitchFamily="34" charset="0"/>
              </a:rPr>
              <a:t>Created by	: </a:t>
            </a:r>
            <a:r>
              <a:rPr lang="en-GB" altLang="en-US" dirty="0" err="1" smtClean="0">
                <a:latin typeface="Verdana" pitchFamily="34" charset="0"/>
              </a:rPr>
              <a:t>S.Gueth</a:t>
            </a:r>
            <a:r>
              <a:rPr lang="en-GB" altLang="en-US" dirty="0">
                <a:latin typeface="Verdana" pitchFamily="34" charset="0"/>
              </a:rPr>
              <a:t/>
            </a:r>
            <a:br>
              <a:rPr lang="en-GB" altLang="en-US" dirty="0">
                <a:latin typeface="Verdana" pitchFamily="34" charset="0"/>
              </a:rPr>
            </a:br>
            <a:r>
              <a:rPr lang="en-GB" altLang="en-US" dirty="0">
                <a:latin typeface="Verdana" pitchFamily="34" charset="0"/>
              </a:rPr>
              <a:t>Creation Date 	: </a:t>
            </a:r>
            <a:r>
              <a:rPr lang="en-GB" altLang="en-US" dirty="0" smtClean="0">
                <a:latin typeface="Verdana" pitchFamily="34" charset="0"/>
              </a:rPr>
              <a:t>12.03.2018</a:t>
            </a:r>
            <a:r>
              <a:rPr lang="en-GB" altLang="en-US" dirty="0">
                <a:latin typeface="Verdana" pitchFamily="34" charset="0"/>
              </a:rPr>
              <a:t/>
            </a:r>
            <a:br>
              <a:rPr lang="en-GB" altLang="en-US" dirty="0">
                <a:latin typeface="Verdana" pitchFamily="34" charset="0"/>
              </a:rPr>
            </a:br>
            <a:endParaRPr lang="en-GB" altLang="en-US" sz="700" dirty="0">
              <a:latin typeface="Verdana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100572" y="3897052"/>
            <a:ext cx="842621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altLang="en-US" sz="4200" b="1" i="0" u="none" strike="noStrike" kern="0" cap="none" spc="0" normalizeH="0" baseline="0" dirty="0" smtClean="0">
                <a:ln>
                  <a:noFill/>
                </a:ln>
                <a:solidFill>
                  <a:srgbClr val="1D287A"/>
                </a:solidFill>
                <a:effectLst/>
                <a:uLnTx/>
                <a:uFillTx/>
                <a:latin typeface="Arial"/>
              </a:rPr>
              <a:t>TC Site Cons</a:t>
            </a:r>
            <a:br>
              <a:rPr kumimoji="0" lang="en-GB" altLang="en-US" sz="4200" b="1" i="0" u="none" strike="noStrike" kern="0" cap="none" spc="0" normalizeH="0" baseline="0" dirty="0" smtClean="0">
                <a:ln>
                  <a:noFill/>
                </a:ln>
                <a:solidFill>
                  <a:srgbClr val="1D287A"/>
                </a:solidFill>
                <a:effectLst/>
                <a:uLnTx/>
                <a:uFillTx/>
                <a:latin typeface="Arial"/>
              </a:rPr>
            </a:br>
            <a:r>
              <a:rPr lang="en-GB" altLang="en-US" sz="4200" b="1" kern="0" dirty="0" err="1" smtClean="0">
                <a:solidFill>
                  <a:srgbClr val="1D287A"/>
                </a:solidFill>
                <a:latin typeface="Arial"/>
              </a:rPr>
              <a:t>JobManager</a:t>
            </a:r>
            <a:r>
              <a:rPr lang="en-GB" altLang="en-US" sz="4200" b="1" kern="0" dirty="0" smtClean="0">
                <a:solidFill>
                  <a:srgbClr val="1D287A"/>
                </a:solidFill>
                <a:latin typeface="Arial"/>
              </a:rPr>
              <a:t> Control</a:t>
            </a:r>
            <a:br>
              <a:rPr lang="en-GB" altLang="en-US" sz="4200" b="1" kern="0" dirty="0" smtClean="0">
                <a:solidFill>
                  <a:srgbClr val="1D287A"/>
                </a:solidFill>
                <a:latin typeface="Arial"/>
              </a:rPr>
            </a:br>
            <a:r>
              <a:rPr kumimoji="0" lang="en-GB" altLang="en-US" sz="4200" b="1" i="0" u="none" strike="noStrike" kern="0" cap="none" spc="0" normalizeH="0" baseline="0" dirty="0" smtClean="0">
                <a:ln>
                  <a:noFill/>
                </a:ln>
                <a:solidFill>
                  <a:srgbClr val="1D287A"/>
                </a:solidFill>
                <a:effectLst/>
                <a:uLnTx/>
                <a:uFillTx/>
                <a:latin typeface="Arial"/>
              </a:rPr>
              <a:t>Documentation</a:t>
            </a:r>
            <a:r>
              <a:rPr kumimoji="0" lang="en-GB" altLang="en-US" sz="4200" b="1" i="0" u="none" strike="noStrike" kern="0" cap="none" spc="0" normalizeH="0" baseline="0" dirty="0">
                <a:ln>
                  <a:noFill/>
                </a:ln>
                <a:solidFill>
                  <a:srgbClr val="1D287A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altLang="en-US" sz="4200" b="1" i="0" u="none" strike="noStrike" kern="0" cap="none" spc="0" normalizeH="0" baseline="0" dirty="0">
                <a:ln>
                  <a:noFill/>
                </a:ln>
                <a:solidFill>
                  <a:srgbClr val="1D287A"/>
                </a:solidFill>
                <a:effectLst/>
                <a:uLnTx/>
                <a:uFillTx/>
                <a:latin typeface="Arial"/>
              </a:rPr>
            </a:b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389209"/>
          </a:xfrm>
        </p:spPr>
        <p:txBody>
          <a:bodyPr/>
          <a:lstStyle/>
          <a:p>
            <a:r>
              <a:rPr lang="de-DE" dirty="0" smtClean="0"/>
              <a:t>Data Share Log File direkt öffnen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5" y="1664804"/>
            <a:ext cx="768143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6496" y="1088740"/>
            <a:ext cx="7164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solidFill>
                  <a:schemeClr val="tx1"/>
                </a:solidFill>
                <a:latin typeface="+mn-lt"/>
              </a:rPr>
              <a:t>Der Button ‚</a:t>
            </a:r>
            <a:r>
              <a:rPr lang="de-DE" sz="1200" dirty="0" err="1" smtClean="0">
                <a:solidFill>
                  <a:schemeClr val="tx1"/>
                </a:solidFill>
                <a:latin typeface="+mn-lt"/>
              </a:rPr>
              <a:t>J.Link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‘ öffnet direkt das </a:t>
            </a:r>
            <a:r>
              <a:rPr lang="de-DE" sz="1200" dirty="0" err="1" smtClean="0">
                <a:solidFill>
                  <a:schemeClr val="tx1"/>
                </a:solidFill>
                <a:latin typeface="+mn-lt"/>
              </a:rPr>
              <a:t>DataShare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 Log </a:t>
            </a:r>
            <a:r>
              <a:rPr lang="de-DE" sz="1200" dirty="0" err="1" smtClean="0">
                <a:solidFill>
                  <a:schemeClr val="tx1"/>
                </a:solidFill>
                <a:latin typeface="+mn-lt"/>
              </a:rPr>
              <a:t>FIle</a:t>
            </a:r>
            <a:endParaRPr lang="de-DE" sz="1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72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389209"/>
          </a:xfrm>
        </p:spPr>
        <p:txBody>
          <a:bodyPr/>
          <a:lstStyle/>
          <a:p>
            <a:r>
              <a:rPr lang="de-DE" dirty="0" smtClean="0"/>
              <a:t>Auto </a:t>
            </a:r>
            <a:r>
              <a:rPr lang="de-DE" dirty="0" err="1" smtClean="0"/>
              <a:t>Sync</a:t>
            </a:r>
            <a:r>
              <a:rPr lang="de-DE" dirty="0" smtClean="0"/>
              <a:t> TC und </a:t>
            </a:r>
            <a:r>
              <a:rPr lang="de-DE" dirty="0" err="1" smtClean="0"/>
              <a:t>JobManager</a:t>
            </a:r>
            <a:r>
              <a:rPr lang="de-DE" dirty="0" smtClean="0"/>
              <a:t> Daten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5" y="1376772"/>
            <a:ext cx="9039376" cy="25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70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409575"/>
            <a:ext cx="9391650" cy="389209"/>
          </a:xfrm>
        </p:spPr>
        <p:txBody>
          <a:bodyPr/>
          <a:lstStyle/>
          <a:p>
            <a:r>
              <a:rPr lang="en-GB" dirty="0"/>
              <a:t>#Templates – Designs #Version: 07.02.2018/</a:t>
            </a:r>
            <a:r>
              <a:rPr lang="en-GB" dirty="0" err="1"/>
              <a:t>J.Fes</a:t>
            </a:r>
            <a:r>
              <a:rPr lang="en-GB" altLang="en-US" dirty="0"/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03029" y="1871252"/>
            <a:ext cx="212423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03029" y="1507147"/>
            <a:ext cx="212423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03029" y="2599462"/>
            <a:ext cx="212423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03029" y="2235357"/>
            <a:ext cx="212423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03029" y="3327672"/>
            <a:ext cx="2124236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03029" y="2963567"/>
            <a:ext cx="2124236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03029" y="3691778"/>
            <a:ext cx="212423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-587948" y="1624328"/>
            <a:ext cx="254000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1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-587948" y="1969121"/>
            <a:ext cx="254000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2</a:t>
            </a:r>
          </a:p>
        </p:txBody>
      </p:sp>
      <p:grpSp>
        <p:nvGrpSpPr>
          <p:cNvPr id="7175" name="Gruppieren 7174">
            <a:extLst>
              <a:ext uri="{FF2B5EF4-FFF2-40B4-BE49-F238E27FC236}">
                <a16:creationId xmlns:a16="http://schemas.microsoft.com/office/drawing/2014/main" xmlns="" id="{80166723-7773-4971-8186-3124B449DB6E}"/>
              </a:ext>
            </a:extLst>
          </p:cNvPr>
          <p:cNvGrpSpPr/>
          <p:nvPr/>
        </p:nvGrpSpPr>
        <p:grpSpPr>
          <a:xfrm>
            <a:off x="-2309261" y="226272"/>
            <a:ext cx="1205148" cy="366606"/>
            <a:chOff x="635310" y="7162194"/>
            <a:chExt cx="1205148" cy="366606"/>
          </a:xfrm>
        </p:grpSpPr>
        <p:sp>
          <p:nvSpPr>
            <p:cNvPr id="13" name="Flussdiagramm: Verbindungsstelle 12"/>
            <p:cNvSpPr/>
            <p:nvPr/>
          </p:nvSpPr>
          <p:spPr bwMode="auto">
            <a:xfrm>
              <a:off x="635310" y="7409755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4" name="Flussdiagramm: Verbindungsstelle 13"/>
            <p:cNvSpPr/>
            <p:nvPr/>
          </p:nvSpPr>
          <p:spPr bwMode="auto">
            <a:xfrm>
              <a:off x="1713458" y="7162194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15" name="Gewinkelte Verbindung 14"/>
            <p:cNvCxnSpPr>
              <a:cxnSpLocks/>
              <a:stCxn id="13" idx="6"/>
              <a:endCxn id="14" idx="2"/>
            </p:cNvCxnSpPr>
            <p:nvPr/>
          </p:nvCxnSpPr>
          <p:spPr bwMode="auto">
            <a:xfrm flipV="1">
              <a:off x="762310" y="7221717"/>
              <a:ext cx="951148" cy="247561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extfeld 15"/>
          <p:cNvSpPr txBox="1"/>
          <p:nvPr/>
        </p:nvSpPr>
        <p:spPr>
          <a:xfrm>
            <a:off x="3890882" y="1859195"/>
            <a:ext cx="212423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890882" y="1507147"/>
            <a:ext cx="2124236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  <a:latin typeface="+mn-lt"/>
              </a:rPr>
              <a:t>XX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890882" y="2597250"/>
            <a:ext cx="2124236" cy="276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890882" y="2236497"/>
            <a:ext cx="2124236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890882" y="3324548"/>
            <a:ext cx="2124236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890882" y="2973116"/>
            <a:ext cx="2124236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890882" y="3691779"/>
            <a:ext cx="2124236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grpSp>
        <p:nvGrpSpPr>
          <p:cNvPr id="7176" name="Gruppieren 7175">
            <a:extLst>
              <a:ext uri="{FF2B5EF4-FFF2-40B4-BE49-F238E27FC236}">
                <a16:creationId xmlns:a16="http://schemas.microsoft.com/office/drawing/2014/main" xmlns="" id="{ADEF64E9-A7DF-4008-BA22-A4C00609932A}"/>
              </a:ext>
            </a:extLst>
          </p:cNvPr>
          <p:cNvGrpSpPr/>
          <p:nvPr/>
        </p:nvGrpSpPr>
        <p:grpSpPr>
          <a:xfrm>
            <a:off x="-2350010" y="803657"/>
            <a:ext cx="1308440" cy="372710"/>
            <a:chOff x="594561" y="7739579"/>
            <a:chExt cx="1308440" cy="372710"/>
          </a:xfrm>
        </p:grpSpPr>
        <p:sp>
          <p:nvSpPr>
            <p:cNvPr id="25" name="Flussdiagramm: Verbindungsstelle 24"/>
            <p:cNvSpPr/>
            <p:nvPr/>
          </p:nvSpPr>
          <p:spPr bwMode="auto">
            <a:xfrm>
              <a:off x="594561" y="7993244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26" name="Flussdiagramm: Verbindungsstelle 25"/>
            <p:cNvSpPr/>
            <p:nvPr/>
          </p:nvSpPr>
          <p:spPr bwMode="auto">
            <a:xfrm>
              <a:off x="1776001" y="7739579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27" name="Gewinkelte Verbindung 26"/>
            <p:cNvCxnSpPr>
              <a:stCxn id="25" idx="6"/>
              <a:endCxn id="26" idx="2"/>
            </p:cNvCxnSpPr>
            <p:nvPr/>
          </p:nvCxnSpPr>
          <p:spPr bwMode="auto">
            <a:xfrm flipV="1">
              <a:off x="721561" y="7799102"/>
              <a:ext cx="1054440" cy="253665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7177" name="Gruppieren 7176">
            <a:extLst>
              <a:ext uri="{FF2B5EF4-FFF2-40B4-BE49-F238E27FC236}">
                <a16:creationId xmlns:a16="http://schemas.microsoft.com/office/drawing/2014/main" xmlns="" id="{0E74CAD7-85B1-4425-9C7A-E4A699376819}"/>
              </a:ext>
            </a:extLst>
          </p:cNvPr>
          <p:cNvGrpSpPr/>
          <p:nvPr/>
        </p:nvGrpSpPr>
        <p:grpSpPr>
          <a:xfrm>
            <a:off x="-2309261" y="1500192"/>
            <a:ext cx="1205148" cy="366606"/>
            <a:chOff x="2349810" y="7162194"/>
            <a:chExt cx="1205148" cy="366606"/>
          </a:xfrm>
        </p:grpSpPr>
        <p:sp>
          <p:nvSpPr>
            <p:cNvPr id="28" name="Flussdiagramm: Verbindungsstelle 27"/>
            <p:cNvSpPr/>
            <p:nvPr/>
          </p:nvSpPr>
          <p:spPr bwMode="auto">
            <a:xfrm>
              <a:off x="2349810" y="7409755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29" name="Flussdiagramm: Verbindungsstelle 28"/>
            <p:cNvSpPr/>
            <p:nvPr/>
          </p:nvSpPr>
          <p:spPr bwMode="auto">
            <a:xfrm>
              <a:off x="3427958" y="7162194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30" name="Gewinkelte Verbindung 29"/>
            <p:cNvCxnSpPr>
              <a:stCxn id="28" idx="6"/>
              <a:endCxn id="29" idx="2"/>
            </p:cNvCxnSpPr>
            <p:nvPr/>
          </p:nvCxnSpPr>
          <p:spPr bwMode="auto">
            <a:xfrm flipV="1">
              <a:off x="2476810" y="7221717"/>
              <a:ext cx="951148" cy="247561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178" name="Gruppieren 7177">
            <a:extLst>
              <a:ext uri="{FF2B5EF4-FFF2-40B4-BE49-F238E27FC236}">
                <a16:creationId xmlns:a16="http://schemas.microsoft.com/office/drawing/2014/main" xmlns="" id="{23EEF573-89A8-4690-B23D-5091DC4ECC60}"/>
              </a:ext>
            </a:extLst>
          </p:cNvPr>
          <p:cNvGrpSpPr/>
          <p:nvPr/>
        </p:nvGrpSpPr>
        <p:grpSpPr>
          <a:xfrm>
            <a:off x="-2309261" y="2106006"/>
            <a:ext cx="1204191" cy="366606"/>
            <a:chOff x="2413310" y="7739579"/>
            <a:chExt cx="1204191" cy="366606"/>
          </a:xfrm>
        </p:grpSpPr>
        <p:sp>
          <p:nvSpPr>
            <p:cNvPr id="31" name="Flussdiagramm: Verbindungsstelle 30"/>
            <p:cNvSpPr/>
            <p:nvPr/>
          </p:nvSpPr>
          <p:spPr bwMode="auto">
            <a:xfrm>
              <a:off x="2413310" y="7987140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2" name="Flussdiagramm: Verbindungsstelle 31"/>
            <p:cNvSpPr/>
            <p:nvPr/>
          </p:nvSpPr>
          <p:spPr bwMode="auto">
            <a:xfrm>
              <a:off x="3490501" y="7739579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33" name="Gewinkelte Verbindung 32"/>
            <p:cNvCxnSpPr>
              <a:stCxn id="31" idx="6"/>
              <a:endCxn id="32" idx="2"/>
            </p:cNvCxnSpPr>
            <p:nvPr/>
          </p:nvCxnSpPr>
          <p:spPr bwMode="auto">
            <a:xfrm flipV="1">
              <a:off x="2540310" y="7799102"/>
              <a:ext cx="950191" cy="247561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7174" name="Gruppieren 7173">
            <a:extLst>
              <a:ext uri="{FF2B5EF4-FFF2-40B4-BE49-F238E27FC236}">
                <a16:creationId xmlns:a16="http://schemas.microsoft.com/office/drawing/2014/main" xmlns="" id="{BACD5170-7706-4B92-9F95-6E9EB36AED4B}"/>
              </a:ext>
            </a:extLst>
          </p:cNvPr>
          <p:cNvGrpSpPr/>
          <p:nvPr/>
        </p:nvGrpSpPr>
        <p:grpSpPr>
          <a:xfrm>
            <a:off x="-1971143" y="2812305"/>
            <a:ext cx="550705" cy="565616"/>
            <a:chOff x="4170261" y="7020422"/>
            <a:chExt cx="550705" cy="565616"/>
          </a:xfrm>
        </p:grpSpPr>
        <p:sp>
          <p:nvSpPr>
            <p:cNvPr id="34" name="Flussdiagramm: Verbindungsstelle 33"/>
            <p:cNvSpPr/>
            <p:nvPr/>
          </p:nvSpPr>
          <p:spPr bwMode="auto">
            <a:xfrm>
              <a:off x="4593966" y="7466993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5" name="Flussdiagramm: Verbindungsstelle 34"/>
            <p:cNvSpPr/>
            <p:nvPr/>
          </p:nvSpPr>
          <p:spPr bwMode="auto">
            <a:xfrm>
              <a:off x="4170261" y="7020422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36" name="Gewinkelte Verbindung 35"/>
            <p:cNvCxnSpPr>
              <a:cxnSpLocks/>
              <a:stCxn id="34" idx="2"/>
              <a:endCxn id="35" idx="6"/>
            </p:cNvCxnSpPr>
            <p:nvPr/>
          </p:nvCxnSpPr>
          <p:spPr bwMode="auto">
            <a:xfrm rot="10800000">
              <a:off x="4297262" y="7079946"/>
              <a:ext cx="296705" cy="446571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179" name="Gruppieren 7178">
            <a:extLst>
              <a:ext uri="{FF2B5EF4-FFF2-40B4-BE49-F238E27FC236}">
                <a16:creationId xmlns:a16="http://schemas.microsoft.com/office/drawing/2014/main" xmlns="" id="{82B2DEEB-BBBE-4AAC-A7BF-44B63C2AD225}"/>
              </a:ext>
            </a:extLst>
          </p:cNvPr>
          <p:cNvGrpSpPr/>
          <p:nvPr/>
        </p:nvGrpSpPr>
        <p:grpSpPr>
          <a:xfrm>
            <a:off x="-1948409" y="3680391"/>
            <a:ext cx="482485" cy="545173"/>
            <a:chOff x="4176301" y="7680057"/>
            <a:chExt cx="482485" cy="545173"/>
          </a:xfrm>
        </p:grpSpPr>
        <p:sp>
          <p:nvSpPr>
            <p:cNvPr id="37" name="Flussdiagramm: Verbindungsstelle 36"/>
            <p:cNvSpPr/>
            <p:nvPr/>
          </p:nvSpPr>
          <p:spPr bwMode="auto">
            <a:xfrm>
              <a:off x="4531786" y="8106185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8" name="Flussdiagramm: Verbindungsstelle 37"/>
            <p:cNvSpPr/>
            <p:nvPr/>
          </p:nvSpPr>
          <p:spPr bwMode="auto">
            <a:xfrm>
              <a:off x="4176301" y="7680057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39" name="Gewinkelte Verbindung 38"/>
            <p:cNvCxnSpPr>
              <a:stCxn id="37" idx="0"/>
              <a:endCxn id="38" idx="4"/>
            </p:cNvCxnSpPr>
            <p:nvPr/>
          </p:nvCxnSpPr>
          <p:spPr bwMode="auto">
            <a:xfrm rot="16200000" flipV="1">
              <a:off x="4264003" y="7774901"/>
              <a:ext cx="307083" cy="355485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7180" name="Gruppieren 7179">
            <a:extLst>
              <a:ext uri="{FF2B5EF4-FFF2-40B4-BE49-F238E27FC236}">
                <a16:creationId xmlns:a16="http://schemas.microsoft.com/office/drawing/2014/main" xmlns="" id="{DA1E5E5E-D7C2-4E77-AE0A-978E3737DAE1}"/>
              </a:ext>
            </a:extLst>
          </p:cNvPr>
          <p:cNvGrpSpPr/>
          <p:nvPr/>
        </p:nvGrpSpPr>
        <p:grpSpPr>
          <a:xfrm>
            <a:off x="-2298364" y="4468511"/>
            <a:ext cx="1205148" cy="366606"/>
            <a:chOff x="5244085" y="7162194"/>
            <a:chExt cx="1205148" cy="366606"/>
          </a:xfrm>
        </p:grpSpPr>
        <p:sp>
          <p:nvSpPr>
            <p:cNvPr id="40" name="Flussdiagramm: Verbindungsstelle 39"/>
            <p:cNvSpPr/>
            <p:nvPr/>
          </p:nvSpPr>
          <p:spPr bwMode="auto">
            <a:xfrm>
              <a:off x="5244085" y="7409755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1" name="Flussdiagramm: Verbindungsstelle 40"/>
            <p:cNvSpPr/>
            <p:nvPr/>
          </p:nvSpPr>
          <p:spPr bwMode="auto">
            <a:xfrm>
              <a:off x="6322233" y="7162194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42" name="Gewinkelte Verbindung 41"/>
            <p:cNvCxnSpPr>
              <a:stCxn id="40" idx="6"/>
              <a:endCxn id="41" idx="2"/>
            </p:cNvCxnSpPr>
            <p:nvPr/>
          </p:nvCxnSpPr>
          <p:spPr bwMode="auto">
            <a:xfrm flipV="1">
              <a:off x="5371085" y="7221717"/>
              <a:ext cx="951148" cy="24756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82" name="Gruppieren 7181">
            <a:extLst>
              <a:ext uri="{FF2B5EF4-FFF2-40B4-BE49-F238E27FC236}">
                <a16:creationId xmlns:a16="http://schemas.microsoft.com/office/drawing/2014/main" xmlns="" id="{00BF6170-1C33-4F8F-A8C9-6E3B001A0008}"/>
              </a:ext>
            </a:extLst>
          </p:cNvPr>
          <p:cNvGrpSpPr/>
          <p:nvPr/>
        </p:nvGrpSpPr>
        <p:grpSpPr>
          <a:xfrm>
            <a:off x="-2245761" y="5051029"/>
            <a:ext cx="1130820" cy="366606"/>
            <a:chOff x="5380956" y="7739579"/>
            <a:chExt cx="1130820" cy="366606"/>
          </a:xfrm>
        </p:grpSpPr>
        <p:sp>
          <p:nvSpPr>
            <p:cNvPr id="43" name="Flussdiagramm: Verbindungsstelle 42"/>
            <p:cNvSpPr/>
            <p:nvPr/>
          </p:nvSpPr>
          <p:spPr bwMode="auto">
            <a:xfrm>
              <a:off x="5380956" y="7987140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4" name="Flussdiagramm: Verbindungsstelle 43"/>
            <p:cNvSpPr/>
            <p:nvPr/>
          </p:nvSpPr>
          <p:spPr bwMode="auto">
            <a:xfrm>
              <a:off x="6384776" y="7739579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45" name="Gewinkelte Verbindung 44"/>
            <p:cNvCxnSpPr>
              <a:stCxn id="43" idx="6"/>
              <a:endCxn id="44" idx="2"/>
            </p:cNvCxnSpPr>
            <p:nvPr/>
          </p:nvCxnSpPr>
          <p:spPr bwMode="auto">
            <a:xfrm flipV="1">
              <a:off x="5507956" y="7799102"/>
              <a:ext cx="876820" cy="247561"/>
            </a:xfrm>
            <a:prstGeom prst="bentConnector3">
              <a:avLst>
                <a:gd name="adj1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83" name="Gruppieren 7182">
            <a:extLst>
              <a:ext uri="{FF2B5EF4-FFF2-40B4-BE49-F238E27FC236}">
                <a16:creationId xmlns:a16="http://schemas.microsoft.com/office/drawing/2014/main" xmlns="" id="{D8455954-F495-4BCC-85C3-9D6C938EB5B9}"/>
              </a:ext>
            </a:extLst>
          </p:cNvPr>
          <p:cNvGrpSpPr/>
          <p:nvPr/>
        </p:nvGrpSpPr>
        <p:grpSpPr>
          <a:xfrm>
            <a:off x="-1483938" y="5375677"/>
            <a:ext cx="143626" cy="529621"/>
            <a:chOff x="7295135" y="6971694"/>
            <a:chExt cx="143626" cy="529621"/>
          </a:xfrm>
        </p:grpSpPr>
        <p:sp>
          <p:nvSpPr>
            <p:cNvPr id="46" name="Flussdiagramm: Verbindungsstelle 45"/>
            <p:cNvSpPr/>
            <p:nvPr/>
          </p:nvSpPr>
          <p:spPr bwMode="auto">
            <a:xfrm>
              <a:off x="7311761" y="7382270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7" name="Flussdiagramm: Verbindungsstelle 46"/>
            <p:cNvSpPr/>
            <p:nvPr/>
          </p:nvSpPr>
          <p:spPr bwMode="auto">
            <a:xfrm>
              <a:off x="7295135" y="6971694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48" name="Gewinkelte Verbindung 47"/>
            <p:cNvCxnSpPr>
              <a:stCxn id="46" idx="2"/>
              <a:endCxn id="47" idx="4"/>
            </p:cNvCxnSpPr>
            <p:nvPr/>
          </p:nvCxnSpPr>
          <p:spPr bwMode="auto">
            <a:xfrm rot="10800000" flipH="1">
              <a:off x="7311761" y="7090739"/>
              <a:ext cx="46874" cy="351054"/>
            </a:xfrm>
            <a:prstGeom prst="bentConnector4">
              <a:avLst>
                <a:gd name="adj1" fmla="val -487690"/>
                <a:gd name="adj2" fmla="val 58478"/>
              </a:avLst>
            </a:prstGeom>
            <a:ln>
              <a:headEnd type="none" w="med" len="med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84" name="Gruppieren 7183">
            <a:extLst>
              <a:ext uri="{FF2B5EF4-FFF2-40B4-BE49-F238E27FC236}">
                <a16:creationId xmlns:a16="http://schemas.microsoft.com/office/drawing/2014/main" xmlns="" id="{437B5FDE-6920-4B60-BD89-8F1110C73D40}"/>
              </a:ext>
            </a:extLst>
          </p:cNvPr>
          <p:cNvGrpSpPr/>
          <p:nvPr/>
        </p:nvGrpSpPr>
        <p:grpSpPr>
          <a:xfrm>
            <a:off x="-2234864" y="5821586"/>
            <a:ext cx="482485" cy="545173"/>
            <a:chOff x="7070576" y="7680057"/>
            <a:chExt cx="482485" cy="545173"/>
          </a:xfrm>
        </p:grpSpPr>
        <p:sp>
          <p:nvSpPr>
            <p:cNvPr id="49" name="Flussdiagramm: Verbindungsstelle 48"/>
            <p:cNvSpPr/>
            <p:nvPr/>
          </p:nvSpPr>
          <p:spPr bwMode="auto">
            <a:xfrm>
              <a:off x="7426061" y="8106185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0" name="Flussdiagramm: Verbindungsstelle 49"/>
            <p:cNvSpPr/>
            <p:nvPr/>
          </p:nvSpPr>
          <p:spPr bwMode="auto">
            <a:xfrm>
              <a:off x="7070576" y="7680057"/>
              <a:ext cx="127000" cy="119045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cxnSp>
          <p:nvCxnSpPr>
            <p:cNvPr id="51" name="Gewinkelte Verbindung 50"/>
            <p:cNvCxnSpPr>
              <a:stCxn id="49" idx="0"/>
              <a:endCxn id="50" idx="4"/>
            </p:cNvCxnSpPr>
            <p:nvPr/>
          </p:nvCxnSpPr>
          <p:spPr bwMode="auto">
            <a:xfrm rot="16200000" flipV="1">
              <a:off x="7158278" y="7774901"/>
              <a:ext cx="307083" cy="355485"/>
            </a:xfrm>
            <a:prstGeom prst="bentConnector3">
              <a:avLst>
                <a:gd name="adj1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52" name="Object 7">
            <a:extLst>
              <a:ext uri="{FF2B5EF4-FFF2-40B4-BE49-F238E27FC236}">
                <a16:creationId xmlns:a16="http://schemas.microsoft.com/office/drawing/2014/main" xmlns="" id="{B65DA397-BE1B-43E0-BD9F-6115A85C755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613348" y="3804041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4" imgW="304923" imgH="304923" progId="MSPhotoEd.3">
                  <p:embed/>
                </p:oleObj>
              </mc:Choice>
              <mc:Fallback>
                <p:oleObj name="Photo Editor Photo" r:id="rId4" imgW="304923" imgH="304923" progId="MSPhotoEd.3">
                  <p:embed/>
                  <p:pic>
                    <p:nvPicPr>
                      <p:cNvPr id="52" name="Object 7">
                        <a:extLst>
                          <a:ext uri="{FF2B5EF4-FFF2-40B4-BE49-F238E27FC236}">
                            <a16:creationId xmlns:a16="http://schemas.microsoft.com/office/drawing/2014/main" xmlns="" id="{B65DA397-BE1B-43E0-BD9F-6115A85C7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3348" y="3804041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8" descr="wichtig">
            <a:extLst>
              <a:ext uri="{FF2B5EF4-FFF2-40B4-BE49-F238E27FC236}">
                <a16:creationId xmlns:a16="http://schemas.microsoft.com/office/drawing/2014/main" xmlns="" id="{AF321A40-AEC2-40C5-8A4D-3E8A5BD9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284" y="4241318"/>
            <a:ext cx="3317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9">
            <a:extLst>
              <a:ext uri="{FF2B5EF4-FFF2-40B4-BE49-F238E27FC236}">
                <a16:creationId xmlns:a16="http://schemas.microsoft.com/office/drawing/2014/main" xmlns="" id="{C4CCD1FC-7C4D-4BB7-9529-E42432E92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88" y="3985851"/>
            <a:ext cx="2478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 sz="2600" dirty="0">
                <a:solidFill>
                  <a:schemeClr val="tx1"/>
                </a:solidFill>
              </a:rPr>
              <a:t># Standard Symbols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xmlns="" id="{0434A18A-62C2-4275-A11F-3772502C0043}"/>
              </a:ext>
            </a:extLst>
          </p:cNvPr>
          <p:cNvSpPr txBox="1"/>
          <p:nvPr/>
        </p:nvSpPr>
        <p:spPr>
          <a:xfrm>
            <a:off x="-729090" y="2319303"/>
            <a:ext cx="504000" cy="257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200">
                <a:solidFill>
                  <a:schemeClr val="tx1"/>
                </a:solidFill>
                <a:latin typeface="+mn-lt"/>
              </a:rPr>
              <a:t>OK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xmlns="" id="{64ADFAE3-C820-49DA-9871-DFED66CA5EAE}"/>
              </a:ext>
            </a:extLst>
          </p:cNvPr>
          <p:cNvSpPr txBox="1"/>
          <p:nvPr/>
        </p:nvSpPr>
        <p:spPr>
          <a:xfrm>
            <a:off x="-729090" y="2645870"/>
            <a:ext cx="504000" cy="257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200">
                <a:solidFill>
                  <a:schemeClr val="tx1"/>
                </a:solidFill>
                <a:latin typeface="+mn-lt"/>
              </a:rPr>
              <a:t>WRN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A26D6A6E-BADC-434E-B969-858ADAF16E9B}"/>
              </a:ext>
            </a:extLst>
          </p:cNvPr>
          <p:cNvSpPr txBox="1"/>
          <p:nvPr/>
        </p:nvSpPr>
        <p:spPr>
          <a:xfrm>
            <a:off x="-729090" y="2974001"/>
            <a:ext cx="504000" cy="2573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>
            <a:defPPr>
              <a:defRPr lang="en-US"/>
            </a:defPPr>
            <a:lvl1pPr algn="l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/>
              <a:t>ERR</a:t>
            </a:r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ED6EFF67-1AFC-4555-9682-8AEAAB78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88" y="1645646"/>
            <a:ext cx="222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 sz="2600" dirty="0">
                <a:solidFill>
                  <a:schemeClr val="tx1"/>
                </a:solidFill>
              </a:rPr>
              <a:t># Standard Labels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xmlns="" id="{0ED08D4A-0F64-4815-A21A-D58D44CB8498}"/>
              </a:ext>
            </a:extLst>
          </p:cNvPr>
          <p:cNvSpPr/>
          <p:nvPr/>
        </p:nvSpPr>
        <p:spPr bwMode="auto">
          <a:xfrm flipH="1">
            <a:off x="182217" y="3946160"/>
            <a:ext cx="708344" cy="4001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59" name="Pfeil: nach rechts 58">
            <a:extLst>
              <a:ext uri="{FF2B5EF4-FFF2-40B4-BE49-F238E27FC236}">
                <a16:creationId xmlns:a16="http://schemas.microsoft.com/office/drawing/2014/main" xmlns="" id="{49A36E60-4C78-45EA-BF6C-02DC48D8A021}"/>
              </a:ext>
            </a:extLst>
          </p:cNvPr>
          <p:cNvSpPr/>
          <p:nvPr/>
        </p:nvSpPr>
        <p:spPr bwMode="auto">
          <a:xfrm flipH="1">
            <a:off x="167504" y="1681120"/>
            <a:ext cx="708344" cy="4001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xmlns="" id="{26C48259-5AA9-4596-BF9F-9BD0E859D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038" y="5587468"/>
            <a:ext cx="3435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 sz="2600" dirty="0">
                <a:solidFill>
                  <a:schemeClr val="tx1"/>
                </a:solidFill>
              </a:rPr>
              <a:t># Standard Connection lines</a:t>
            </a:r>
          </a:p>
        </p:txBody>
      </p:sp>
      <p:sp>
        <p:nvSpPr>
          <p:cNvPr id="78" name="Pfeil: nach rechts 77">
            <a:extLst>
              <a:ext uri="{FF2B5EF4-FFF2-40B4-BE49-F238E27FC236}">
                <a16:creationId xmlns:a16="http://schemas.microsoft.com/office/drawing/2014/main" xmlns="" id="{105B5385-0456-46FE-A362-154E6D8B9AF8}"/>
              </a:ext>
            </a:extLst>
          </p:cNvPr>
          <p:cNvSpPr/>
          <p:nvPr/>
        </p:nvSpPr>
        <p:spPr bwMode="auto">
          <a:xfrm flipH="1">
            <a:off x="182217" y="5586198"/>
            <a:ext cx="708344" cy="4001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xmlns="" id="{D1ABDD9C-6181-4B99-B4AA-FAF03BEADBCD}"/>
              </a:ext>
            </a:extLst>
          </p:cNvPr>
          <p:cNvSpPr txBox="1"/>
          <p:nvPr/>
        </p:nvSpPr>
        <p:spPr>
          <a:xfrm>
            <a:off x="6042186" y="4726294"/>
            <a:ext cx="212423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  <a:latin typeface="+mn-lt"/>
              </a:rPr>
              <a:t>Document description</a:t>
            </a:r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xmlns="" id="{55C27733-7D8D-45BC-99FE-EF665F24A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118" y="4239592"/>
            <a:ext cx="1915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 sz="2600" dirty="0">
                <a:solidFill>
                  <a:schemeClr val="tx1"/>
                </a:solidFill>
              </a:rPr>
              <a:t># Colour coding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xmlns="" id="{FEC73211-47E3-4454-8F42-D78CABEEA8B7}"/>
              </a:ext>
            </a:extLst>
          </p:cNvPr>
          <p:cNvSpPr txBox="1"/>
          <p:nvPr/>
        </p:nvSpPr>
        <p:spPr>
          <a:xfrm>
            <a:off x="6042186" y="5146537"/>
            <a:ext cx="212423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 dirty="0" err="1">
                <a:solidFill>
                  <a:schemeClr val="tx1"/>
                </a:solidFill>
              </a:rPr>
              <a:t>Isssue</a:t>
            </a:r>
            <a:r>
              <a:rPr lang="en-GB" sz="1200" dirty="0">
                <a:solidFill>
                  <a:schemeClr val="tx1"/>
                </a:solidFill>
              </a:rPr>
              <a:t> description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xmlns="" id="{13FB347A-4CCD-4AC2-B289-128A28764C1F}"/>
              </a:ext>
            </a:extLst>
          </p:cNvPr>
          <p:cNvSpPr txBox="1"/>
          <p:nvPr/>
        </p:nvSpPr>
        <p:spPr>
          <a:xfrm>
            <a:off x="6042186" y="5566780"/>
            <a:ext cx="2124236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  <a:latin typeface="+mn-lt"/>
              </a:rPr>
              <a:t>#</a:t>
            </a:r>
            <a:r>
              <a:rPr lang="en-GB" sz="1200" dirty="0" err="1">
                <a:solidFill>
                  <a:schemeClr val="tx1"/>
                </a:solidFill>
                <a:latin typeface="+mn-lt"/>
              </a:rPr>
              <a:t>ToDo</a:t>
            </a:r>
            <a:r>
              <a:rPr lang="en-GB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+mn-lt"/>
              </a:rPr>
              <a:t>descrption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xmlns="" id="{27497C7E-2FF2-4E72-B5C5-EA922DAF2F29}"/>
              </a:ext>
            </a:extLst>
          </p:cNvPr>
          <p:cNvSpPr txBox="1"/>
          <p:nvPr/>
        </p:nvSpPr>
        <p:spPr>
          <a:xfrm>
            <a:off x="6042186" y="5987024"/>
            <a:ext cx="212423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  <a:latin typeface="+mn-lt"/>
              </a:rPr>
              <a:t>#Done </a:t>
            </a:r>
            <a:r>
              <a:rPr lang="en-GB" sz="1200" dirty="0" err="1">
                <a:solidFill>
                  <a:schemeClr val="tx1"/>
                </a:solidFill>
                <a:latin typeface="+mn-lt"/>
              </a:rPr>
              <a:t>desctprion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99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409575"/>
            <a:ext cx="9391650" cy="389209"/>
          </a:xfrm>
        </p:spPr>
        <p:txBody>
          <a:bodyPr/>
          <a:lstStyle/>
          <a:p>
            <a:r>
              <a:rPr lang="en-GB" dirty="0"/>
              <a:t>#Templates – Designs #Version: 07.02.2018/</a:t>
            </a:r>
            <a:r>
              <a:rPr lang="en-GB" dirty="0" err="1"/>
              <a:t>J.Fes</a:t>
            </a:r>
            <a:r>
              <a:rPr lang="en-GB" altLang="en-US" dirty="0"/>
              <a:t> </a:t>
            </a:r>
            <a:r>
              <a:rPr lang="de-DE" dirty="0"/>
              <a:t> </a:t>
            </a:r>
            <a:endParaRPr lang="de-DE" altLang="en-US" dirty="0"/>
          </a:p>
        </p:txBody>
      </p:sp>
      <p:graphicFrame>
        <p:nvGraphicFramePr>
          <p:cNvPr id="1202238" name="Group 62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08484" y="1435371"/>
          <a:ext cx="8382000" cy="1658938"/>
        </p:xfrm>
        <a:graphic>
          <a:graphicData uri="http://schemas.openxmlformats.org/drawingml/2006/table">
            <a:tbl>
              <a:tblPr/>
              <a:tblGrid>
                <a:gridCol w="571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2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87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Nr.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Titel: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Beschreibung 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Group 62">
            <a:extLst>
              <a:ext uri="{FF2B5EF4-FFF2-40B4-BE49-F238E27FC236}">
                <a16:creationId xmlns:a16="http://schemas.microsoft.com/office/drawing/2014/main" xmlns="" id="{42268C08-EF0E-46AF-81EA-6FE3CDDEB7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8484" y="3651426"/>
          <a:ext cx="8382000" cy="1658938"/>
        </p:xfrm>
        <a:graphic>
          <a:graphicData uri="http://schemas.openxmlformats.org/drawingml/2006/table">
            <a:tbl>
              <a:tblPr/>
              <a:tblGrid>
                <a:gridCol w="571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2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87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Pos.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Title: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Description 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xx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yyy</a:t>
                      </a:r>
                      <a:endParaRPr kumimoji="0" lang="en-GB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yyy</a:t>
                      </a:r>
                      <a:endParaRPr kumimoji="0" lang="en-GB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6832" marR="968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6A9BA13F-7040-49FE-AF5D-6AE57BB58596}"/>
              </a:ext>
            </a:extLst>
          </p:cNvPr>
          <p:cNvSpPr txBox="1"/>
          <p:nvPr/>
        </p:nvSpPr>
        <p:spPr>
          <a:xfrm>
            <a:off x="308484" y="3324225"/>
            <a:ext cx="192989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.eng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57AD33C-1BE6-421B-9CEE-1E72E0354788}"/>
              </a:ext>
            </a:extLst>
          </p:cNvPr>
          <p:cNvSpPr txBox="1"/>
          <p:nvPr/>
        </p:nvSpPr>
        <p:spPr>
          <a:xfrm>
            <a:off x="308484" y="1066955"/>
            <a:ext cx="192989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.de</a:t>
            </a:r>
          </a:p>
        </p:txBody>
      </p:sp>
    </p:spTree>
    <p:extLst>
      <p:ext uri="{BB962C8B-B14F-4D97-AF65-F5344CB8AC3E}">
        <p14:creationId xmlns:p14="http://schemas.microsoft.com/office/powerpoint/2010/main" val="16777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389209"/>
          </a:xfrm>
        </p:spPr>
        <p:txBody>
          <a:bodyPr/>
          <a:lstStyle/>
          <a:p>
            <a:r>
              <a:rPr lang="de-DE" dirty="0" smtClean="0"/>
              <a:t>Doku Anleitung </a:t>
            </a:r>
            <a:r>
              <a:rPr lang="de-DE" dirty="0" err="1" smtClean="0"/>
              <a:t>JobManager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6" y="981076"/>
            <a:ext cx="8382000" cy="339196"/>
          </a:xfrm>
        </p:spPr>
        <p:txBody>
          <a:bodyPr/>
          <a:lstStyle/>
          <a:p>
            <a:r>
              <a:rPr lang="de-DE" dirty="0" smtClean="0"/>
              <a:t>Objekte ohne Export </a:t>
            </a:r>
            <a:r>
              <a:rPr lang="de-DE" dirty="0" err="1" smtClean="0"/>
              <a:t>Record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0" y="1520788"/>
            <a:ext cx="8908120" cy="31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0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389209"/>
          </a:xfrm>
        </p:spPr>
        <p:txBody>
          <a:bodyPr/>
          <a:lstStyle/>
          <a:p>
            <a:r>
              <a:rPr lang="de-DE" dirty="0" smtClean="0"/>
              <a:t>Doku Anleitung </a:t>
            </a:r>
            <a:r>
              <a:rPr lang="de-DE" dirty="0" err="1" smtClean="0"/>
              <a:t>JobManager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6" y="981076"/>
            <a:ext cx="8382000" cy="339196"/>
          </a:xfrm>
        </p:spPr>
        <p:txBody>
          <a:bodyPr/>
          <a:lstStyle/>
          <a:p>
            <a:r>
              <a:rPr lang="de-DE" dirty="0" smtClean="0"/>
              <a:t>Ausführung TC Multisite Check via </a:t>
            </a:r>
            <a:r>
              <a:rPr lang="de-DE" dirty="0" err="1" smtClean="0"/>
              <a:t>JobManager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4" y="1484784"/>
            <a:ext cx="928441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44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389209"/>
          </a:xfrm>
        </p:spPr>
        <p:txBody>
          <a:bodyPr/>
          <a:lstStyle/>
          <a:p>
            <a:r>
              <a:rPr lang="de-DE" dirty="0" err="1" smtClean="0"/>
              <a:t>DataShare</a:t>
            </a:r>
            <a:r>
              <a:rPr lang="de-DE" dirty="0" smtClean="0"/>
              <a:t> Job Regeln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" y="1268760"/>
            <a:ext cx="912710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73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389209"/>
          </a:xfrm>
        </p:spPr>
        <p:txBody>
          <a:bodyPr/>
          <a:lstStyle/>
          <a:p>
            <a:r>
              <a:rPr lang="de-DE" dirty="0" err="1" smtClean="0"/>
              <a:t>DataShare</a:t>
            </a:r>
            <a:r>
              <a:rPr lang="de-DE" dirty="0" smtClean="0"/>
              <a:t> Command bearbeiten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052736"/>
            <a:ext cx="7356476" cy="519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0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389209"/>
          </a:xfrm>
        </p:spPr>
        <p:txBody>
          <a:bodyPr/>
          <a:lstStyle/>
          <a:p>
            <a:r>
              <a:rPr lang="de-DE" dirty="0" smtClean="0"/>
              <a:t>Status für </a:t>
            </a:r>
            <a:r>
              <a:rPr lang="de-DE" dirty="0" err="1" smtClean="0"/>
              <a:t>DataShare</a:t>
            </a:r>
            <a:r>
              <a:rPr lang="de-DE" dirty="0" smtClean="0"/>
              <a:t> setzen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1196752"/>
            <a:ext cx="9218925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31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389209"/>
          </a:xfrm>
        </p:spPr>
        <p:txBody>
          <a:bodyPr/>
          <a:lstStyle/>
          <a:p>
            <a:r>
              <a:rPr lang="de-DE" dirty="0" err="1" smtClean="0"/>
              <a:t>JobClients</a:t>
            </a:r>
            <a:r>
              <a:rPr lang="de-DE" dirty="0" smtClean="0"/>
              <a:t> managen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304764"/>
            <a:ext cx="8316924" cy="44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8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389209"/>
          </a:xfrm>
        </p:spPr>
        <p:txBody>
          <a:bodyPr/>
          <a:lstStyle/>
          <a:p>
            <a:r>
              <a:rPr lang="de-DE" dirty="0" smtClean="0"/>
              <a:t>User / Volume Mapping Dateien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6" y="981076"/>
            <a:ext cx="9202674" cy="856261"/>
          </a:xfrm>
        </p:spPr>
        <p:txBody>
          <a:bodyPr/>
          <a:lstStyle/>
          <a:p>
            <a:r>
              <a:rPr lang="de-DE" dirty="0" smtClean="0"/>
              <a:t>Die Dateien für User und Volume Mapping liegen in folgendem Ordner:</a:t>
            </a:r>
          </a:p>
          <a:p>
            <a:endParaRPr lang="de-DE" dirty="0" smtClean="0"/>
          </a:p>
          <a:p>
            <a:r>
              <a:rPr lang="de-DE" sz="1200" dirty="0"/>
              <a:t>\\HTS11190\Share$\Root\JobManagerV3_T\90-DATA\TKMS_SettingsGlobal\10-JobScripts\TcSiteCons\ClientScript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060848"/>
            <a:ext cx="9153847" cy="316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17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409575"/>
            <a:ext cx="9391650" cy="389209"/>
          </a:xfrm>
        </p:spPr>
        <p:txBody>
          <a:bodyPr/>
          <a:lstStyle/>
          <a:p>
            <a:r>
              <a:rPr lang="de-DE" dirty="0" smtClean="0"/>
              <a:t>Auswertung </a:t>
            </a:r>
            <a:r>
              <a:rPr lang="de-DE" dirty="0" err="1" smtClean="0"/>
              <a:t>JobLog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6" y="981076"/>
            <a:ext cx="8382000" cy="462307"/>
          </a:xfrm>
        </p:spPr>
        <p:txBody>
          <a:bodyPr/>
          <a:lstStyle/>
          <a:p>
            <a:r>
              <a:rPr lang="de-DE" sz="1200" dirty="0" smtClean="0"/>
              <a:t>Mit dem Knopf ‚View </a:t>
            </a:r>
            <a:r>
              <a:rPr lang="de-DE" sz="1200" dirty="0" err="1" smtClean="0"/>
              <a:t>J.Log</a:t>
            </a:r>
            <a:r>
              <a:rPr lang="de-DE" sz="1200" dirty="0" smtClean="0"/>
              <a:t>‘ öffnet sich das Zip File, welches bei der Job Abarbeitung entstanden ist. Unter </a:t>
            </a:r>
            <a:r>
              <a:rPr lang="de-DE" sz="1200" dirty="0" err="1" smtClean="0"/>
              <a:t>DataShare_tmp</a:t>
            </a:r>
            <a:r>
              <a:rPr lang="de-DE" sz="1200" dirty="0" smtClean="0"/>
              <a:t> findet man die entstandenen Log Files (DS </a:t>
            </a:r>
            <a:r>
              <a:rPr lang="de-DE" sz="1200" dirty="0" err="1" smtClean="0"/>
              <a:t>Syslog</a:t>
            </a:r>
            <a:r>
              <a:rPr lang="de-DE" sz="1200" dirty="0" smtClean="0"/>
              <a:t>, </a:t>
            </a:r>
            <a:r>
              <a:rPr lang="de-DE" sz="1200" dirty="0" err="1" smtClean="0"/>
              <a:t>DataShare</a:t>
            </a:r>
            <a:r>
              <a:rPr lang="de-DE" sz="1200" dirty="0" smtClean="0"/>
              <a:t> Log, Input Liste etc.)</a:t>
            </a:r>
            <a:endParaRPr lang="de-DE" sz="12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8" y="1592796"/>
            <a:ext cx="6480720" cy="486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495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</p:tagLst>
</file>

<file path=ppt/theme/theme1.xml><?xml version="1.0" encoding="utf-8"?>
<a:theme xmlns:a="http://schemas.openxmlformats.org/drawingml/2006/main" name="0 - addPLM_PPT_DesignTemplateV5">
  <a:themeElements>
    <a:clrScheme name="addPLM -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B050"/>
      </a:accent2>
      <a:accent3>
        <a:srgbClr val="0070C0"/>
      </a:accent3>
      <a:accent4>
        <a:srgbClr val="FFFF00"/>
      </a:accent4>
      <a:accent5>
        <a:srgbClr val="FFC000"/>
      </a:accent5>
      <a:accent6>
        <a:srgbClr val="00B0F0"/>
      </a:accent6>
      <a:hlink>
        <a:srgbClr val="0000FF"/>
      </a:hlink>
      <a:folHlink>
        <a:srgbClr val="800080"/>
      </a:folHlink>
    </a:clrScheme>
    <a:fontScheme name="JF Master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accent2"/>
            </a:solidFill>
            <a:effectLst/>
            <a:latin typeface="+mn-lt"/>
          </a:defRPr>
        </a:defPPr>
      </a:lstStyle>
    </a:spDef>
    <a:lnDef>
      <a:spPr bwMode="auto">
        <a:noFill/>
        <a:ln w="2857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2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JF Master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F Master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F Master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F Master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F Master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F Master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F Master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addPLM_PPT_DesignTemplateV4</Template>
  <TotalTime>0</TotalTime>
  <Words>213</Words>
  <Application>Microsoft Office PowerPoint</Application>
  <PresentationFormat>A4-Papier (210x297 mm)</PresentationFormat>
  <Paragraphs>73</Paragraphs>
  <Slides>13</Slides>
  <Notes>3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0 - addPLM_PPT_DesignTemplateV5</vt:lpstr>
      <vt:lpstr>Photo Editor Photo</vt:lpstr>
      <vt:lpstr>PLMJobManager</vt:lpstr>
      <vt:lpstr>Doku Anleitung JobManager</vt:lpstr>
      <vt:lpstr>Doku Anleitung JobManager</vt:lpstr>
      <vt:lpstr>DataShare Job Regeln</vt:lpstr>
      <vt:lpstr>DataShare Command bearbeiten</vt:lpstr>
      <vt:lpstr>Status für DataShare setzen</vt:lpstr>
      <vt:lpstr>JobClients managen</vt:lpstr>
      <vt:lpstr>User / Volume Mapping Dateien</vt:lpstr>
      <vt:lpstr>Auswertung JobLog files</vt:lpstr>
      <vt:lpstr>Data Share Log File direkt öffnen</vt:lpstr>
      <vt:lpstr>Auto Sync TC und JobManager Daten</vt:lpstr>
      <vt:lpstr>#Templates – Designs #Version: 07.02.2018/J.Fes </vt:lpstr>
      <vt:lpstr>#Templates – Designs #Version: 07.02.2018/J.Fes  </vt:lpstr>
    </vt:vector>
  </TitlesOfParts>
  <Company>#CustomerName#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PLMJobManagerV2 Docu Custome</dc:title>
  <dc:creator>Josef Feuerstein</dc:creator>
  <cp:lastModifiedBy>Batch CAE</cp:lastModifiedBy>
  <cp:revision>139</cp:revision>
  <cp:lastPrinted>2002-04-15T13:20:54Z</cp:lastPrinted>
  <dcterms:created xsi:type="dcterms:W3CDTF">2005-05-30T09:19:42Z</dcterms:created>
  <dcterms:modified xsi:type="dcterms:W3CDTF">2018-03-15T12:55:58Z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Version">
    <vt:lpwstr>2015-08-26</vt:lpwstr>
  </property>
</Properties>
</file>