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404" r:id="rId2"/>
    <p:sldId id="405" r:id="rId3"/>
    <p:sldId id="406" r:id="rId4"/>
    <p:sldId id="407" r:id="rId5"/>
    <p:sldId id="400" r:id="rId6"/>
  </p:sldIdLst>
  <p:sldSz cx="9906000" cy="6858000" type="A4"/>
  <p:notesSz cx="6669088" cy="9926638"/>
  <p:custDataLst>
    <p:tags r:id="rId9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accent2"/>
        </a:solidFill>
        <a:latin typeface="Arial Narrow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8318C39B-333C-417C-BD8A-1FDBD01C3905}">
          <p14:sldIdLst>
            <p14:sldId id="404"/>
            <p14:sldId id="405"/>
            <p14:sldId id="406"/>
            <p14:sldId id="407"/>
            <p14:sldId id="40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336600"/>
    <a:srgbClr val="009900"/>
    <a:srgbClr val="33CC33"/>
    <a:srgbClr val="6600FF"/>
    <a:srgbClr val="ECECEC"/>
    <a:srgbClr val="FF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 autoAdjust="0"/>
    <p:restoredTop sz="94713" autoAdjust="0"/>
  </p:normalViewPr>
  <p:slideViewPr>
    <p:cSldViewPr snapToGrid="0">
      <p:cViewPr varScale="1">
        <p:scale>
          <a:sx n="120" d="100"/>
          <a:sy n="120" d="100"/>
        </p:scale>
        <p:origin x="-594" y="-96"/>
      </p:cViewPr>
      <p:guideLst>
        <p:guide orient="horz" pos="352"/>
        <p:guide orient="horz" pos="4059"/>
        <p:guide orient="horz" pos="554"/>
        <p:guide pos="74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824" y="-90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63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t" anchorCtr="0" compatLnSpc="1">
            <a:prstTxWarp prst="textNoShape">
              <a:avLst/>
            </a:prstTxWarp>
            <a:spAutoFit/>
          </a:bodyPr>
          <a:lstStyle>
            <a:lvl1pPr algn="l" defTabSz="925513" eaLnBrk="0" hangingPunct="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86388" y="0"/>
            <a:ext cx="1317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t" anchorCtr="0" compatLnSpc="1">
            <a:prstTxWarp prst="textNoShape">
              <a:avLst/>
            </a:prstTxWarp>
            <a:spAutoFit/>
          </a:bodyPr>
          <a:lstStyle>
            <a:lvl1pPr algn="r" defTabSz="925513" eaLnBrk="0" hangingPunct="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77400"/>
            <a:ext cx="8969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b" anchorCtr="0" compatLnSpc="1">
            <a:prstTxWarp prst="textNoShape">
              <a:avLst/>
            </a:prstTxWarp>
            <a:spAutoFit/>
          </a:bodyPr>
          <a:lstStyle>
            <a:lvl1pPr algn="l" defTabSz="925513" eaLnBrk="0" hangingPunct="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07125" y="9677400"/>
            <a:ext cx="496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b" anchorCtr="0" compatLnSpc="1">
            <a:prstTxWarp prst="textNoShape">
              <a:avLst/>
            </a:prstTxWarp>
            <a:spAutoFit/>
          </a:bodyPr>
          <a:lstStyle>
            <a:lvl1pPr algn="r" defTabSz="925513" eaLnBrk="0" hangingPunct="0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22D0474E-A85E-4780-A737-D6E16AFC7A9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36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63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t" anchorCtr="0" compatLnSpc="1">
            <a:prstTxWarp prst="textNoShape">
              <a:avLst/>
            </a:prstTxWarp>
            <a:spAutoFit/>
          </a:bodyPr>
          <a:lstStyle>
            <a:lvl1pPr algn="l" defTabSz="935038" eaLnBrk="0" hangingPunct="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351463" y="0"/>
            <a:ext cx="1317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t" anchorCtr="0" compatLnSpc="1">
            <a:prstTxWarp prst="textNoShape">
              <a:avLst/>
            </a:prstTxWarp>
            <a:spAutoFit/>
          </a:bodyPr>
          <a:lstStyle>
            <a:lvl1pPr algn="r" defTabSz="935038" eaLnBrk="0" hangingPunct="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49288" y="744538"/>
            <a:ext cx="5376862" cy="37226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716463"/>
            <a:ext cx="4545012" cy="122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Klicken Sie, um die Textformatierung des Masters zu bearbeiten.</a:t>
            </a:r>
          </a:p>
          <a:p>
            <a:pPr lvl="1"/>
            <a:r>
              <a:rPr lang="en-US" noProof="0" smtClean="0"/>
              <a:t>Zweite Ebene</a:t>
            </a:r>
          </a:p>
          <a:p>
            <a:pPr lvl="2"/>
            <a:r>
              <a:rPr lang="en-US" noProof="0" smtClean="0"/>
              <a:t>Dritte Ebene</a:t>
            </a:r>
          </a:p>
          <a:p>
            <a:pPr lvl="3"/>
            <a:r>
              <a:rPr lang="en-US" noProof="0" smtClean="0"/>
              <a:t>Vierte Ebene</a:t>
            </a:r>
          </a:p>
          <a:p>
            <a:pPr lvl="4"/>
            <a:r>
              <a:rPr lang="en-US" noProof="0" smtClean="0"/>
              <a:t>Fünfte Ebene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50413"/>
            <a:ext cx="8969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b" anchorCtr="0" compatLnSpc="1">
            <a:prstTxWarp prst="textNoShape">
              <a:avLst/>
            </a:prstTxWarp>
            <a:spAutoFit/>
          </a:bodyPr>
          <a:lstStyle>
            <a:lvl1pPr algn="l" defTabSz="935038" eaLnBrk="0" hangingPunct="0">
              <a:defRPr sz="12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72200" y="9650413"/>
            <a:ext cx="4968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63" tIns="46032" rIns="92063" bIns="46032" numCol="1" anchor="b" anchorCtr="0" compatLnSpc="1">
            <a:prstTxWarp prst="textNoShape">
              <a:avLst/>
            </a:prstTxWarp>
            <a:spAutoFit/>
          </a:bodyPr>
          <a:lstStyle>
            <a:lvl1pPr algn="r" defTabSz="935038" eaLnBrk="0" hangingPunct="0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181CB693-438B-4059-AB94-4DE06A8BF48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1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0375"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9163"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82713"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43088" algn="l" defTabSz="9255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887413" y="4716463"/>
            <a:ext cx="185989" cy="27762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6398205" y="9647421"/>
            <a:ext cx="270883" cy="277629"/>
          </a:xfrm>
        </p:spPr>
        <p:txBody>
          <a:bodyPr/>
          <a:lstStyle/>
          <a:p>
            <a:pPr>
              <a:defRPr/>
            </a:pPr>
            <a:fld id="{D725290C-97A5-42DD-A37C-0AE5447A3426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44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and Cont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225" y="409575"/>
            <a:ext cx="9391650" cy="444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6" y="981076"/>
            <a:ext cx="9394880" cy="126252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58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tur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89768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4006148"/>
            <a:ext cx="8420100" cy="40075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8779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ture Conten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370628" y="1268760"/>
            <a:ext cx="92628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1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2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3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4</a:t>
            </a:r>
          </a:p>
        </p:txBody>
      </p:sp>
    </p:spTree>
    <p:extLst>
      <p:ext uri="{BB962C8B-B14F-4D97-AF65-F5344CB8AC3E}">
        <p14:creationId xmlns:p14="http://schemas.microsoft.com/office/powerpoint/2010/main" val="338236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ECEC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ChangeArrowheads="1"/>
          </p:cNvSpPr>
          <p:nvPr/>
        </p:nvSpPr>
        <p:spPr bwMode="auto">
          <a:xfrm>
            <a:off x="3176" y="1"/>
            <a:ext cx="9902825" cy="908719"/>
          </a:xfrm>
          <a:prstGeom prst="rect">
            <a:avLst/>
          </a:prstGeom>
          <a:gradFill rotWithShape="0">
            <a:gsLst>
              <a:gs pos="0">
                <a:srgbClr val="DDE5FF"/>
              </a:gs>
              <a:gs pos="50000">
                <a:srgbClr val="8DA8FF"/>
              </a:gs>
              <a:gs pos="100000">
                <a:srgbClr val="DDE5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no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0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247650" y="409575"/>
            <a:ext cx="93916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de-DE" smtClean="0"/>
          </a:p>
        </p:txBody>
      </p:sp>
      <p:sp>
        <p:nvSpPr>
          <p:cNvPr id="1028" name="Rectangle 23"/>
          <p:cNvSpPr>
            <a:spLocks noChangeArrowheads="1"/>
          </p:cNvSpPr>
          <p:nvPr/>
        </p:nvSpPr>
        <p:spPr bwMode="auto">
          <a:xfrm>
            <a:off x="7450222" y="6664974"/>
            <a:ext cx="2256377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 eaLnBrk="0" hangingPunct="0"/>
            <a:r>
              <a:rPr lang="de-DE" sz="900" dirty="0" smtClean="0">
                <a:solidFill>
                  <a:schemeClr val="tx1"/>
                </a:solidFill>
                <a:latin typeface="Arial" pitchFamily="34" charset="0"/>
              </a:rPr>
              <a:t>Folie: </a:t>
            </a:r>
            <a:fld id="{F3390C2E-D5B1-4C4B-8284-6BBB65597351}" type="slidenum">
              <a:rPr lang="de-DE" sz="900">
                <a:solidFill>
                  <a:schemeClr val="tx1"/>
                </a:solidFill>
                <a:latin typeface="Arial" pitchFamily="34" charset="0"/>
              </a:rPr>
              <a:pPr algn="r" eaLnBrk="0" hangingPunct="0"/>
              <a:t>‹Nr.›</a:t>
            </a:fld>
            <a:r>
              <a:rPr lang="de-DE" sz="900" dirty="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029" name="Text Box 50"/>
          <p:cNvSpPr txBox="1">
            <a:spLocks noChangeArrowheads="1"/>
          </p:cNvSpPr>
          <p:nvPr/>
        </p:nvSpPr>
        <p:spPr bwMode="auto">
          <a:xfrm>
            <a:off x="214374" y="6654448"/>
            <a:ext cx="868992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GB" sz="900" b="1" i="0" dirty="0" smtClean="0">
                <a:solidFill>
                  <a:schemeClr val="tx1"/>
                </a:solidFill>
                <a:latin typeface="Arial Narrow" pitchFamily="34" charset="0"/>
              </a:rPr>
              <a:t>(c)</a:t>
            </a:r>
            <a:r>
              <a:rPr lang="en-US" sz="900" b="1" i="1" dirty="0" smtClean="0">
                <a:solidFill>
                  <a:schemeClr val="tx1"/>
                </a:solidFill>
                <a:latin typeface="+mj-lt"/>
              </a:rPr>
              <a:t>addPLM</a:t>
            </a:r>
            <a:r>
              <a:rPr lang="de-DE" sz="900" b="1" i="1" dirty="0" smtClean="0">
                <a:solidFill>
                  <a:schemeClr val="tx1"/>
                </a:solidFill>
                <a:latin typeface="+mj-lt"/>
              </a:rPr>
              <a:t> - GmbH</a:t>
            </a:r>
            <a:r>
              <a:rPr lang="de-DE" sz="9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900" b="0" dirty="0" smtClean="0">
                <a:solidFill>
                  <a:schemeClr val="tx1"/>
                </a:solidFill>
                <a:latin typeface="+mj-lt"/>
              </a:rPr>
              <a:t> [</a:t>
            </a:r>
            <a:r>
              <a:rPr lang="de-DE" sz="900" dirty="0" smtClean="0">
                <a:solidFill>
                  <a:schemeClr val="tx1"/>
                </a:solidFill>
                <a:latin typeface="+mj-lt"/>
              </a:rPr>
              <a:t>Dokument:#</a:t>
            </a:r>
            <a:r>
              <a:rPr lang="de-DE" sz="900" dirty="0" err="1" smtClean="0">
                <a:solidFill>
                  <a:schemeClr val="tx1"/>
                </a:solidFill>
                <a:latin typeface="+mj-lt"/>
              </a:rPr>
              <a:t>Doc_NE</a:t>
            </a:r>
            <a:r>
              <a:rPr lang="de-DE" sz="900" dirty="0" smtClean="0">
                <a:solidFill>
                  <a:schemeClr val="tx1"/>
                </a:solidFill>
                <a:latin typeface="+mj-lt"/>
              </a:rPr>
              <a:t>#]</a:t>
            </a:r>
            <a:r>
              <a:rPr lang="de-DE" sz="900" baseline="0" dirty="0" smtClean="0">
                <a:solidFill>
                  <a:schemeClr val="tx1"/>
                </a:solidFill>
                <a:latin typeface="+mj-lt"/>
              </a:rPr>
              <a:t> - </a:t>
            </a:r>
            <a:r>
              <a:rPr lang="de-DE" sz="900" dirty="0" smtClean="0">
                <a:solidFill>
                  <a:schemeClr val="tx1"/>
                </a:solidFill>
                <a:latin typeface="+mj-lt"/>
              </a:rPr>
              <a:t>[Autor:#</a:t>
            </a:r>
            <a:r>
              <a:rPr lang="de-DE" sz="900" dirty="0" err="1" smtClean="0">
                <a:solidFill>
                  <a:schemeClr val="tx1"/>
                </a:solidFill>
                <a:latin typeface="+mj-lt"/>
              </a:rPr>
              <a:t>ma_namk</a:t>
            </a:r>
            <a:r>
              <a:rPr lang="de-DE" sz="900" dirty="0" smtClean="0">
                <a:solidFill>
                  <a:schemeClr val="tx1"/>
                </a:solidFill>
                <a:latin typeface="+mj-lt"/>
              </a:rPr>
              <a:t>#]</a:t>
            </a:r>
            <a:r>
              <a:rPr lang="de-DE" sz="900" baseline="0" dirty="0" smtClean="0">
                <a:solidFill>
                  <a:schemeClr val="tx1"/>
                </a:solidFill>
                <a:latin typeface="+mj-lt"/>
              </a:rPr>
              <a:t> - </a:t>
            </a:r>
            <a:r>
              <a:rPr lang="de-DE" sz="900" dirty="0" smtClean="0">
                <a:solidFill>
                  <a:schemeClr val="tx1"/>
                </a:solidFill>
                <a:latin typeface="+mj-lt"/>
              </a:rPr>
              <a:t>[Last Update:25.01.2016]</a:t>
            </a:r>
            <a:r>
              <a:rPr lang="de-DE" sz="900" baseline="0" dirty="0" smtClean="0">
                <a:solidFill>
                  <a:schemeClr val="tx1"/>
                </a:solidFill>
                <a:latin typeface="+mj-lt"/>
              </a:rPr>
              <a:t> - </a:t>
            </a:r>
            <a:r>
              <a:rPr lang="de-DE" sz="900" dirty="0" smtClean="0">
                <a:solidFill>
                  <a:schemeClr val="tx1"/>
                </a:solidFill>
                <a:latin typeface="+mj-lt"/>
              </a:rPr>
              <a:t>[Output:</a:t>
            </a:r>
            <a:fld id="{BF5E3F55-57DE-49FB-B627-359D699C8BDA}" type="datetime1">
              <a:rPr lang="de-DE" sz="900" smtClean="0">
                <a:solidFill>
                  <a:schemeClr val="tx1"/>
                </a:solidFill>
                <a:latin typeface="+mj-lt"/>
              </a:rPr>
              <a:pPr algn="l" eaLnBrk="1" hangingPunct="1">
                <a:spcBef>
                  <a:spcPct val="50000"/>
                </a:spcBef>
                <a:defRPr/>
              </a:pPr>
              <a:t>16.03.2016</a:t>
            </a:fld>
            <a:r>
              <a:rPr lang="de-DE" sz="900" dirty="0" smtClean="0">
                <a:solidFill>
                  <a:schemeClr val="tx1"/>
                </a:solidFill>
                <a:latin typeface="+mj-lt"/>
              </a:rPr>
              <a:t>]</a:t>
            </a:r>
          </a:p>
        </p:txBody>
      </p:sp>
      <p:sp>
        <p:nvSpPr>
          <p:cNvPr id="1031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6" y="981076"/>
            <a:ext cx="9354420" cy="81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smtClean="0"/>
              <a:t>Klicken Sie, um die Textformatierung des Masters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32" name="Line 34"/>
          <p:cNvSpPr>
            <a:spLocks noChangeShapeType="1"/>
          </p:cNvSpPr>
          <p:nvPr/>
        </p:nvSpPr>
        <p:spPr bwMode="auto">
          <a:xfrm>
            <a:off x="0" y="6597650"/>
            <a:ext cx="990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pic>
        <p:nvPicPr>
          <p:cNvPr id="2" name="Picture 2" descr="V:\JobManager\ProgEntw\Ver02\08-Icons-und-Logos\LogosZurSoftware\PlmJobManagerTradeMarkLogoV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364" y="116632"/>
            <a:ext cx="1502011" cy="55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9"/>
          <p:cNvSpPr>
            <a:spLocks noChangeArrowheads="1"/>
          </p:cNvSpPr>
          <p:nvPr/>
        </p:nvSpPr>
        <p:spPr bwMode="auto">
          <a:xfrm>
            <a:off x="3175" y="1588"/>
            <a:ext cx="9902825" cy="868362"/>
          </a:xfrm>
          <a:prstGeom prst="rect">
            <a:avLst/>
          </a:prstGeom>
          <a:gradFill rotWithShape="0">
            <a:gsLst>
              <a:gs pos="0">
                <a:srgbClr val="DDE5FF"/>
              </a:gs>
              <a:gs pos="50000">
                <a:srgbClr val="8DA8FF"/>
              </a:gs>
              <a:gs pos="100000">
                <a:srgbClr val="DDE5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altLang="en-US"/>
          </a:p>
        </p:txBody>
      </p:sp>
      <p:sp>
        <p:nvSpPr>
          <p:cNvPr id="12" name="Line 34"/>
          <p:cNvSpPr>
            <a:spLocks noChangeShapeType="1"/>
          </p:cNvSpPr>
          <p:nvPr/>
        </p:nvSpPr>
        <p:spPr bwMode="auto">
          <a:xfrm>
            <a:off x="0" y="6597650"/>
            <a:ext cx="990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pic>
        <p:nvPicPr>
          <p:cNvPr id="13" name="Picture 2" descr="V:\JobManager\ProgEntw\Ver02\08-Icons-und-Logos\LogosZurSoftware\PlmJobManagerTradeMarkLogoV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425" y="86186"/>
            <a:ext cx="1250950" cy="500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5" r:id="rId2"/>
    <p:sldLayoutId id="2147483654" r:id="rId3"/>
  </p:sldLayoutIdLst>
  <p:txStyles>
    <p:titleStyle>
      <a:lvl1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2pPr>
      <a:lvl3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3pPr>
      <a:lvl4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4pPr>
      <a:lvl5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5pPr>
      <a:lvl6pPr marL="4572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6pPr>
      <a:lvl7pPr marL="9144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7pPr>
      <a:lvl8pPr marL="13716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8pPr>
      <a:lvl9pPr marL="18288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2563" algn="l" rtl="0" eaLnBrk="1" fontAlgn="base" hangingPunct="1">
        <a:spcBef>
          <a:spcPct val="20000"/>
        </a:spcBef>
        <a:spcAft>
          <a:spcPct val="0"/>
        </a:spcAft>
        <a:buChar char="-"/>
        <a:defRPr sz="1400" b="1">
          <a:solidFill>
            <a:schemeClr val="tx1"/>
          </a:solidFill>
          <a:latin typeface="+mn-lt"/>
        </a:defRPr>
      </a:lvl2pPr>
      <a:lvl3pPr marL="714375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1.xls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782638" y="4572001"/>
            <a:ext cx="8420100" cy="514350"/>
          </a:xfrm>
          <a:ln>
            <a:noFill/>
          </a:ln>
        </p:spPr>
        <p:txBody>
          <a:bodyPr/>
          <a:lstStyle/>
          <a:p>
            <a:r>
              <a:rPr lang="de-DE" dirty="0" smtClean="0"/>
              <a:t>TC </a:t>
            </a:r>
            <a:r>
              <a:rPr lang="de-DE" dirty="0" err="1" smtClean="0"/>
              <a:t>Purge</a:t>
            </a:r>
            <a:r>
              <a:rPr lang="de-DE" dirty="0" smtClean="0"/>
              <a:t> Datasets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>
          <a:xfrm>
            <a:off x="704528" y="3821482"/>
            <a:ext cx="8420100" cy="585418"/>
          </a:xfrm>
        </p:spPr>
        <p:txBody>
          <a:bodyPr/>
          <a:lstStyle/>
          <a:p>
            <a:r>
              <a:rPr lang="de-DE" sz="3200" dirty="0" err="1" smtClean="0"/>
              <a:t>JobManager</a:t>
            </a:r>
            <a:endParaRPr lang="de-DE" sz="3200" dirty="0"/>
          </a:p>
        </p:txBody>
      </p:sp>
      <p:pic>
        <p:nvPicPr>
          <p:cNvPr id="6" name="Picture 128" descr="MyAppl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1009649"/>
            <a:ext cx="4076699" cy="2774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02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76225" y="409575"/>
            <a:ext cx="9391650" cy="389209"/>
          </a:xfrm>
        </p:spPr>
        <p:txBody>
          <a:bodyPr/>
          <a:lstStyle/>
          <a:p>
            <a:r>
              <a:rPr lang="de-DE" dirty="0" err="1"/>
              <a:t>Purge</a:t>
            </a:r>
            <a:r>
              <a:rPr lang="de-DE" dirty="0"/>
              <a:t> </a:t>
            </a:r>
            <a:r>
              <a:rPr lang="de-DE" dirty="0" err="1"/>
              <a:t>Datset</a:t>
            </a:r>
            <a:r>
              <a:rPr lang="de-DE" dirty="0"/>
              <a:t> Grundlagen</a:t>
            </a:r>
            <a:r>
              <a:rPr lang="de-DE" dirty="0" smtClean="0"/>
              <a:t>:  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250825" y="945072"/>
            <a:ext cx="9417049" cy="2007345"/>
          </a:xfrm>
        </p:spPr>
        <p:txBody>
          <a:bodyPr/>
          <a:lstStyle/>
          <a:p>
            <a:pPr marL="0" lvl="0" indent="0">
              <a:spcBef>
                <a:spcPct val="50000"/>
              </a:spcBef>
            </a:pPr>
            <a:r>
              <a:rPr lang="de-DE" kern="1200" dirty="0" err="1">
                <a:solidFill>
                  <a:prstClr val="black"/>
                </a:solidFill>
                <a:latin typeface="Arial" charset="0"/>
              </a:rPr>
              <a:t>Purge</a:t>
            </a:r>
            <a:r>
              <a:rPr lang="de-DE" kern="1200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kern="1200" dirty="0" err="1">
                <a:solidFill>
                  <a:prstClr val="black"/>
                </a:solidFill>
                <a:latin typeface="Arial" charset="0"/>
              </a:rPr>
              <a:t>Datset</a:t>
            </a:r>
            <a:r>
              <a:rPr lang="de-DE" kern="1200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kern="1200" dirty="0" smtClean="0">
                <a:solidFill>
                  <a:prstClr val="black"/>
                </a:solidFill>
                <a:latin typeface="Arial" charset="0"/>
              </a:rPr>
              <a:t>Grundlagen:</a:t>
            </a:r>
            <a:endParaRPr lang="de-DE" kern="1200" dirty="0">
              <a:solidFill>
                <a:prstClr val="black"/>
              </a:solidFill>
              <a:latin typeface="Arial" charset="0"/>
            </a:endParaRPr>
          </a:p>
          <a:p>
            <a:pPr marL="0" indent="0"/>
            <a:r>
              <a:rPr lang="de-DE" sz="1100" b="0" dirty="0" smtClean="0"/>
              <a:t>Teamcenter hält in den meisten Fällen 3 Versionen (</a:t>
            </a:r>
            <a:r>
              <a:rPr lang="de-DE" sz="1100" b="0" dirty="0" err="1" smtClean="0"/>
              <a:t>keeplimit</a:t>
            </a:r>
            <a:r>
              <a:rPr lang="de-DE" sz="1100" b="0" dirty="0" smtClean="0"/>
              <a:t>) eines </a:t>
            </a:r>
            <a:r>
              <a:rPr lang="de-DE" sz="1100" b="0" dirty="0" err="1" smtClean="0"/>
              <a:t>Datsets</a:t>
            </a:r>
            <a:r>
              <a:rPr lang="de-DE" sz="1100" b="0" dirty="0" smtClean="0"/>
              <a:t> vor. Bei den Release Prozessen wird je nach System und Workflow auf 1 Dataset </a:t>
            </a:r>
            <a:r>
              <a:rPr lang="de-DE" sz="1100" b="0" dirty="0" err="1" smtClean="0"/>
              <a:t>gepured</a:t>
            </a:r>
            <a:r>
              <a:rPr lang="de-DE" sz="1100" b="0" dirty="0" smtClean="0"/>
              <a:t>. </a:t>
            </a:r>
            <a:br>
              <a:rPr lang="de-DE" sz="1100" b="0" dirty="0" smtClean="0"/>
            </a:br>
            <a:r>
              <a:rPr lang="de-DE" sz="1100" b="0" dirty="0" smtClean="0"/>
              <a:t>Werden diese </a:t>
            </a:r>
            <a:r>
              <a:rPr lang="de-DE" sz="1100" b="0" dirty="0" err="1" smtClean="0"/>
              <a:t>Refilet</a:t>
            </a:r>
            <a:r>
              <a:rPr lang="de-DE" sz="1100" b="0" dirty="0" smtClean="0"/>
              <a:t> so entstehen wieder neue Versionen. Diese bedeutet das beim </a:t>
            </a:r>
            <a:r>
              <a:rPr lang="de-DE" sz="1100" b="0" dirty="0" err="1" smtClean="0"/>
              <a:t>Refile</a:t>
            </a:r>
            <a:r>
              <a:rPr lang="de-DE" sz="1100" b="0" dirty="0" smtClean="0"/>
              <a:t> ein hoher Plattenbedarf entsteht. </a:t>
            </a:r>
          </a:p>
          <a:p>
            <a:pPr marL="0" indent="0"/>
            <a:r>
              <a:rPr lang="de-DE" sz="1100" b="0" dirty="0" smtClean="0"/>
              <a:t>Um diesen Plattenbedarf einzugrenzen ist das unten stehende Verfahren entworfen worden.</a:t>
            </a:r>
          </a:p>
          <a:p>
            <a:pPr marL="0" lvl="0" indent="0">
              <a:spcBef>
                <a:spcPct val="50000"/>
              </a:spcBef>
            </a:pPr>
            <a:r>
              <a:rPr lang="de-DE" kern="1200" dirty="0" smtClean="0">
                <a:solidFill>
                  <a:prstClr val="black"/>
                </a:solidFill>
                <a:latin typeface="Arial" charset="0"/>
              </a:rPr>
              <a:t>Methoden:</a:t>
            </a:r>
            <a:br>
              <a:rPr lang="de-DE" kern="1200" dirty="0" smtClean="0">
                <a:solidFill>
                  <a:prstClr val="black"/>
                </a:solidFill>
                <a:latin typeface="Arial" charset="0"/>
              </a:rPr>
            </a:br>
            <a:r>
              <a:rPr lang="de-DE" sz="1200" b="0" kern="1200" dirty="0" smtClean="0">
                <a:solidFill>
                  <a:prstClr val="black"/>
                </a:solidFill>
                <a:latin typeface="Arial" charset="0"/>
              </a:rPr>
              <a:t>Um 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nach Möglichkeit nur die Daten zu </a:t>
            </a:r>
            <a:r>
              <a:rPr lang="de-DE" sz="1200" b="0" kern="1200" dirty="0" err="1">
                <a:solidFill>
                  <a:prstClr val="black"/>
                </a:solidFill>
                <a:latin typeface="Arial" charset="0"/>
              </a:rPr>
              <a:t>purgen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 die nicht ‚mehr‘ in Verwendung sind ist die folgende Vorgehensweise gewählt worden. </a:t>
            </a:r>
            <a:r>
              <a:rPr lang="de-DE" sz="1200" b="0" kern="1200" dirty="0" err="1">
                <a:solidFill>
                  <a:prstClr val="black"/>
                </a:solidFill>
                <a:latin typeface="Arial" charset="0"/>
              </a:rPr>
              <a:t>Gepurged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 wurden alle die Datasets die erfolgreich </a:t>
            </a:r>
            <a:r>
              <a:rPr lang="de-DE" sz="1200" b="0" kern="1200" dirty="0" err="1">
                <a:solidFill>
                  <a:prstClr val="black"/>
                </a:solidFill>
                <a:latin typeface="Arial" charset="0"/>
              </a:rPr>
              <a:t>refiled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 werden konnten und vom </a:t>
            </a:r>
            <a:r>
              <a:rPr lang="de-DE" sz="1200" b="0" kern="1200" dirty="0" err="1">
                <a:solidFill>
                  <a:prstClr val="black"/>
                </a:solidFill>
                <a:latin typeface="Arial" charset="0"/>
              </a:rPr>
              <a:t>ItemRevision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 Rank </a:t>
            </a:r>
            <a:r>
              <a:rPr lang="de-DE" sz="1200" kern="1200" dirty="0">
                <a:solidFill>
                  <a:prstClr val="black">
                    <a:lumMod val="95000"/>
                    <a:lumOff val="5000"/>
                  </a:prstClr>
                </a:solidFill>
                <a:latin typeface="Arial" charset="0"/>
              </a:rPr>
              <a:t>&lt;= -2 </a:t>
            </a:r>
            <a:r>
              <a:rPr lang="de-DE" sz="1200" b="0" kern="1200" dirty="0" smtClean="0">
                <a:solidFill>
                  <a:prstClr val="black"/>
                </a:solidFill>
                <a:latin typeface="Arial" charset="0"/>
              </a:rPr>
              <a:t>sind. 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Der </a:t>
            </a:r>
            <a:r>
              <a:rPr lang="de-DE" sz="1200" b="0" kern="1200" dirty="0" err="1">
                <a:solidFill>
                  <a:prstClr val="black"/>
                </a:solidFill>
                <a:latin typeface="Arial" charset="0"/>
              </a:rPr>
              <a:t>Purge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 wurde mit dem Tool </a:t>
            </a:r>
            <a:r>
              <a:rPr lang="de-DE" sz="1200" kern="1200" dirty="0">
                <a:solidFill>
                  <a:prstClr val="black"/>
                </a:solidFill>
                <a:latin typeface="Arial" charset="0"/>
              </a:rPr>
              <a:t>tcpb_purge_dataset.exe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 vorgenommen das aktuelle Tool (Stand 01/2016) </a:t>
            </a:r>
            <a:r>
              <a:rPr lang="de-DE" sz="1200" b="0" kern="1200" dirty="0" err="1">
                <a:solidFill>
                  <a:prstClr val="black"/>
                </a:solidFill>
                <a:latin typeface="Arial" charset="0"/>
              </a:rPr>
              <a:t>purged</a:t>
            </a:r>
            <a:r>
              <a:rPr lang="de-DE" sz="1200" b="0" kern="1200" dirty="0">
                <a:solidFill>
                  <a:prstClr val="black"/>
                </a:solidFill>
                <a:latin typeface="Arial" charset="0"/>
              </a:rPr>
              <a:t> mit Keep = </a:t>
            </a:r>
            <a:r>
              <a:rPr lang="de-DE" sz="1200" b="0" kern="1200" dirty="0" smtClean="0">
                <a:solidFill>
                  <a:prstClr val="black"/>
                </a:solidFill>
                <a:latin typeface="Arial" charset="0"/>
              </a:rPr>
              <a:t>1</a:t>
            </a:r>
            <a:endParaRPr lang="de-DE" sz="1200" b="0" kern="1200" dirty="0">
              <a:solidFill>
                <a:prstClr val="black"/>
              </a:solidFill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753597"/>
              </p:ext>
            </p:extLst>
          </p:nvPr>
        </p:nvGraphicFramePr>
        <p:xfrm>
          <a:off x="344487" y="3283416"/>
          <a:ext cx="4558381" cy="31699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488820"/>
                <a:gridCol w="1045674"/>
                <a:gridCol w="946219"/>
                <a:gridCol w="1077668"/>
              </a:tblGrid>
              <a:tr h="0"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IR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err="1" smtClean="0"/>
                        <a:t>IR</a:t>
                      </a:r>
                      <a:r>
                        <a:rPr lang="de-DE" sz="1000" baseline="0" dirty="0" err="1" smtClean="0"/>
                        <a:t>.Rank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err="1" smtClean="0"/>
                        <a:t>Rf.Status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err="1" smtClean="0"/>
                        <a:t>Purge</a:t>
                      </a:r>
                      <a:r>
                        <a:rPr lang="de-DE" sz="1000" dirty="0" smtClean="0"/>
                        <a:t> ?</a:t>
                      </a:r>
                      <a:endParaRPr lang="de-DE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000" b="1" dirty="0" smtClean="0"/>
                        <a:t>4711/A</a:t>
                      </a:r>
                      <a:endParaRPr lang="de-DE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/>
                        <a:t>-3</a:t>
                      </a:r>
                      <a:endParaRPr lang="de-DE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	4711-A Master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D.OK</a:t>
                      </a:r>
                      <a:endParaRPr lang="de-DE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de-DE" sz="1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	4711-A-DWG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>
                          <a:solidFill>
                            <a:srgbClr val="00B050"/>
                          </a:solidFill>
                        </a:rPr>
                        <a:t>D.OK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de-DE" sz="1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000" b="1" dirty="0" smtClean="0"/>
                        <a:t>4711/B</a:t>
                      </a:r>
                      <a:endParaRPr lang="de-DE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/>
                        <a:t>-2</a:t>
                      </a:r>
                      <a:endParaRPr lang="de-DE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	4711-B Master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D.OK</a:t>
                      </a:r>
                      <a:endParaRPr lang="de-DE" sz="10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de-DE" sz="10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	4711-B-DWG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D.ERR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NO 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000" b="1" dirty="0" smtClean="0"/>
                        <a:t>4711/C</a:t>
                      </a:r>
                      <a:endParaRPr lang="de-DE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000" b="1" dirty="0"/>
                    </a:p>
                  </a:txBody>
                  <a:tcPr/>
                </a:tc>
              </a:tr>
              <a:tr h="137885">
                <a:tc>
                  <a:txBody>
                    <a:bodyPr/>
                    <a:lstStyle/>
                    <a:p>
                      <a:pPr marL="0" marR="0" indent="0" algn="l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	4711-C Master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D.OK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/>
                        <a:t>NO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	4711-C-DWG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D.OK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/>
                        <a:t>NO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1000" b="1" dirty="0" smtClean="0"/>
                        <a:t>4711/D</a:t>
                      </a:r>
                      <a:endParaRPr lang="de-DE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	4711-D Master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D.OK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/>
                        <a:t>NO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/>
                        <a:t>	4711-D-DWG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809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 smtClean="0"/>
                        <a:t>D.OK</a:t>
                      </a:r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/>
                        <a:t>NO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Gerade Verbindung 7"/>
          <p:cNvCxnSpPr/>
          <p:nvPr/>
        </p:nvCxnSpPr>
        <p:spPr bwMode="auto">
          <a:xfrm>
            <a:off x="250826" y="4984601"/>
            <a:ext cx="5602274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Gerade Verbindung mit Pfeil 10"/>
          <p:cNvCxnSpPr/>
          <p:nvPr/>
        </p:nvCxnSpPr>
        <p:spPr bwMode="auto">
          <a:xfrm flipV="1">
            <a:off x="5241032" y="3616449"/>
            <a:ext cx="0" cy="136815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5542732" y="3982009"/>
            <a:ext cx="10304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Purge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YES </a:t>
            </a:r>
            <a:br>
              <a:rPr lang="de-DE" sz="1200" dirty="0" smtClean="0">
                <a:solidFill>
                  <a:schemeClr val="tx1"/>
                </a:solidFill>
                <a:latin typeface="+mn-lt"/>
              </a:rPr>
            </a:br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if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Refile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OK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5514213" y="5301208"/>
            <a:ext cx="1202983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Purge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NO </a:t>
            </a:r>
            <a:br>
              <a:rPr lang="de-DE" sz="1200" dirty="0" smtClean="0">
                <a:solidFill>
                  <a:schemeClr val="tx1"/>
                </a:solidFill>
                <a:latin typeface="+mn-lt"/>
              </a:rPr>
            </a:b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IR.RANK&gt; -2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44487" y="2960948"/>
            <a:ext cx="1656185" cy="2864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1200" dirty="0" smtClean="0">
                <a:solidFill>
                  <a:schemeClr val="tx1"/>
                </a:solidFill>
                <a:latin typeface="+mn-lt"/>
              </a:rPr>
              <a:t>Beispiel: </a:t>
            </a:r>
          </a:p>
        </p:txBody>
      </p:sp>
      <p:cxnSp>
        <p:nvCxnSpPr>
          <p:cNvPr id="18" name="Gerade Verbindung mit Pfeil 17"/>
          <p:cNvCxnSpPr/>
          <p:nvPr/>
        </p:nvCxnSpPr>
        <p:spPr bwMode="auto">
          <a:xfrm>
            <a:off x="5241032" y="5013176"/>
            <a:ext cx="0" cy="144016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166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76225" y="409575"/>
            <a:ext cx="9391650" cy="448841"/>
          </a:xfrm>
        </p:spPr>
        <p:txBody>
          <a:bodyPr/>
          <a:lstStyle/>
          <a:p>
            <a:r>
              <a:rPr lang="de-DE" dirty="0" err="1" smtClean="0"/>
              <a:t>Purge</a:t>
            </a:r>
            <a:r>
              <a:rPr lang="de-DE" dirty="0" smtClean="0"/>
              <a:t> </a:t>
            </a:r>
            <a:r>
              <a:rPr lang="de-DE" dirty="0"/>
              <a:t>Datasets via tcpb_purge_dataset.exe 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250826" y="981076"/>
            <a:ext cx="8382000" cy="339196"/>
          </a:xfrm>
        </p:spPr>
        <p:txBody>
          <a:bodyPr/>
          <a:lstStyle/>
          <a:p>
            <a:r>
              <a:rPr lang="de-DE" dirty="0" smtClean="0"/>
              <a:t>Check </a:t>
            </a:r>
            <a:r>
              <a:rPr lang="de-DE" dirty="0" err="1" smtClean="0"/>
              <a:t>Example</a:t>
            </a:r>
            <a:r>
              <a:rPr lang="de-DE" dirty="0" smtClean="0"/>
              <a:t>:</a:t>
            </a:r>
            <a:endParaRPr lang="de-DE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96" y="2012696"/>
            <a:ext cx="280035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344996" y="1502009"/>
            <a:ext cx="2807779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1200" dirty="0" smtClean="0">
                <a:solidFill>
                  <a:schemeClr val="tx1"/>
                </a:solidFill>
                <a:latin typeface="+mn-lt"/>
              </a:rPr>
              <a:t>Versions vor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Purge</a:t>
            </a:r>
            <a:endParaRPr lang="de-DE" sz="1200" dirty="0" smtClean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444" y="2012696"/>
            <a:ext cx="266700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feld 8"/>
          <p:cNvSpPr txBox="1"/>
          <p:nvPr/>
        </p:nvSpPr>
        <p:spPr>
          <a:xfrm>
            <a:off x="4377444" y="1502009"/>
            <a:ext cx="3240360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1200" dirty="0" smtClean="0">
                <a:solidFill>
                  <a:schemeClr val="tx1"/>
                </a:solidFill>
                <a:latin typeface="+mn-lt"/>
              </a:rPr>
              <a:t>Versions nach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Purge</a:t>
            </a:r>
            <a:endParaRPr lang="de-DE" sz="12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Rechteck 1"/>
          <p:cNvSpPr/>
          <p:nvPr/>
        </p:nvSpPr>
        <p:spPr bwMode="auto">
          <a:xfrm>
            <a:off x="2505236" y="3331015"/>
            <a:ext cx="470143" cy="539558"/>
          </a:xfrm>
          <a:prstGeom prst="rect">
            <a:avLst/>
          </a:prstGeom>
          <a:solidFill>
            <a:srgbClr val="FFFF00">
              <a:alpha val="29000"/>
            </a:srgbClr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6393668" y="3104964"/>
            <a:ext cx="504056" cy="360040"/>
          </a:xfrm>
          <a:prstGeom prst="rect">
            <a:avLst/>
          </a:prstGeom>
          <a:solidFill>
            <a:srgbClr val="FFFF00">
              <a:alpha val="29000"/>
            </a:srgbClr>
          </a:solidFill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dirty="0"/>
          </a:p>
        </p:txBody>
      </p:sp>
      <p:cxnSp>
        <p:nvCxnSpPr>
          <p:cNvPr id="7" name="Gerade Verbindung mit Pfeil 6"/>
          <p:cNvCxnSpPr>
            <a:stCxn id="2" idx="3"/>
          </p:cNvCxnSpPr>
          <p:nvPr/>
        </p:nvCxnSpPr>
        <p:spPr bwMode="auto">
          <a:xfrm flipV="1">
            <a:off x="2975379" y="3392997"/>
            <a:ext cx="3418289" cy="207797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8" name="Textfeld 7"/>
          <p:cNvSpPr txBox="1"/>
          <p:nvPr/>
        </p:nvSpPr>
        <p:spPr>
          <a:xfrm>
            <a:off x="236476" y="4382616"/>
            <a:ext cx="6807968" cy="8002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1600" b="1" dirty="0" smtClean="0">
                <a:solidFill>
                  <a:schemeClr val="tx1"/>
                </a:solidFill>
                <a:latin typeface="+mn-lt"/>
              </a:rPr>
              <a:t>Ergebnis:</a:t>
            </a:r>
          </a:p>
          <a:p>
            <a:pPr algn="l"/>
            <a:r>
              <a:rPr lang="de-DE" sz="1200" dirty="0" smtClean="0">
                <a:solidFill>
                  <a:schemeClr val="tx1"/>
                </a:solidFill>
                <a:latin typeface="+mn-lt"/>
              </a:rPr>
              <a:t>Im oben gezeigten Beispiel sind die Versionen Z1;7 Z1;8 </a:t>
            </a:r>
            <a:r>
              <a:rPr lang="de-DE" sz="1200" b="1" dirty="0" smtClean="0">
                <a:solidFill>
                  <a:schemeClr val="tx1"/>
                </a:solidFill>
                <a:latin typeface="+mn-lt"/>
              </a:rPr>
              <a:t>(1*)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via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Purge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gelöscht worden </a:t>
            </a:r>
            <a:br>
              <a:rPr lang="de-DE" sz="1200" dirty="0" smtClean="0">
                <a:solidFill>
                  <a:schemeClr val="tx1"/>
                </a:solidFill>
                <a:latin typeface="+mn-lt"/>
              </a:rPr>
            </a:b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Die Version Z1;9 ist geblieben </a:t>
            </a:r>
            <a:r>
              <a:rPr lang="de-DE" sz="1200" b="1" dirty="0" smtClean="0">
                <a:solidFill>
                  <a:schemeClr val="tx1"/>
                </a:solidFill>
                <a:latin typeface="+mn-lt"/>
              </a:rPr>
              <a:t>(2*)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feld 11"/>
              <p:cNvSpPr txBox="1"/>
              <p:nvPr/>
            </p:nvSpPr>
            <p:spPr>
              <a:xfrm>
                <a:off x="4357054" y="2986087"/>
                <a:ext cx="235032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282C458C-1451-4138-9BE1-3DE6D116D579}" type="mathplaceholder">
                        <a:rPr lang="de-DE" sz="1200" i="1" smtClean="0">
                          <a:solidFill>
                            <a:schemeClr val="tx1"/>
                          </a:solidFill>
                          <a:latin typeface="Cambria Math"/>
                        </a:rPr>
                        <a:t>Geben Sie hier eine Formel ein.</a:t>
                      </a:fld>
                    </m:oMath>
                  </m:oMathPara>
                </a14:m>
                <a:endParaRPr lang="de-DE" sz="1200" dirty="0" smtClean="0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2" name="Textfeld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054" y="2986087"/>
                <a:ext cx="2350323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241"/>
          <p:cNvSpPr>
            <a:spLocks noChangeArrowheads="1"/>
          </p:cNvSpPr>
          <p:nvPr/>
        </p:nvSpPr>
        <p:spPr bwMode="auto">
          <a:xfrm>
            <a:off x="2971958" y="3235731"/>
            <a:ext cx="346775" cy="317059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de-DE" altLang="de-DE" sz="1600" b="1" dirty="0" smtClean="0">
                <a:solidFill>
                  <a:schemeClr val="tx1"/>
                </a:solidFill>
                <a:latin typeface="Arial" pitchFamily="34" charset="0"/>
              </a:rPr>
              <a:t>1*</a:t>
            </a:r>
            <a:endParaRPr lang="en-US" altLang="de-DE" sz="1600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8" name="Oval 241"/>
          <p:cNvSpPr>
            <a:spLocks noChangeArrowheads="1"/>
          </p:cNvSpPr>
          <p:nvPr/>
        </p:nvSpPr>
        <p:spPr bwMode="auto">
          <a:xfrm>
            <a:off x="7271029" y="3184569"/>
            <a:ext cx="346775" cy="312325"/>
          </a:xfrm>
          <a:prstGeom prst="ellipse">
            <a:avLst/>
          </a:prstGeom>
          <a:solidFill>
            <a:srgbClr val="FFFF66"/>
          </a:solidFill>
          <a:ln w="9525">
            <a:pattFill prst="dkUpDiag">
              <a:fgClr>
                <a:srgbClr val="FF0000"/>
              </a:fgClr>
              <a:bgClr>
                <a:schemeClr val="accent2"/>
              </a:bgClr>
            </a:patt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de-DE" altLang="de-DE" sz="1600" b="1" dirty="0" smtClean="0">
                <a:solidFill>
                  <a:schemeClr val="tx1"/>
                </a:solidFill>
                <a:latin typeface="Arial" pitchFamily="34" charset="0"/>
              </a:rPr>
              <a:t>2*</a:t>
            </a:r>
            <a:endParaRPr lang="en-US" altLang="de-DE" sz="1600" b="1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9" name="Pfeil nach rechts 18"/>
          <p:cNvSpPr/>
          <p:nvPr/>
        </p:nvSpPr>
        <p:spPr bwMode="auto">
          <a:xfrm>
            <a:off x="3279676" y="2204864"/>
            <a:ext cx="1008112" cy="432048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366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76225" y="409575"/>
            <a:ext cx="9391650" cy="448841"/>
          </a:xfrm>
        </p:spPr>
        <p:txBody>
          <a:bodyPr/>
          <a:lstStyle/>
          <a:p>
            <a:r>
              <a:rPr lang="de-DE" dirty="0" err="1" smtClean="0"/>
              <a:t>Purge</a:t>
            </a:r>
            <a:r>
              <a:rPr lang="de-DE" dirty="0" smtClean="0"/>
              <a:t> </a:t>
            </a:r>
            <a:r>
              <a:rPr lang="de-DE" dirty="0"/>
              <a:t>Datasets </a:t>
            </a:r>
            <a:r>
              <a:rPr lang="de-DE" dirty="0" smtClean="0"/>
              <a:t>Ergebnis 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250826" y="981076"/>
            <a:ext cx="8382000" cy="339196"/>
          </a:xfrm>
        </p:spPr>
        <p:txBody>
          <a:bodyPr/>
          <a:lstStyle/>
          <a:p>
            <a:r>
              <a:rPr lang="de-DE" dirty="0" smtClean="0"/>
              <a:t>Volume Verbrauch Status: 01.02.2016 18:00</a:t>
            </a:r>
            <a:endParaRPr lang="de-DE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556001"/>
              </p:ext>
            </p:extLst>
          </p:nvPr>
        </p:nvGraphicFramePr>
        <p:xfrm>
          <a:off x="302059" y="1427423"/>
          <a:ext cx="6046787" cy="134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rbeitsblatt" r:id="rId4" imgW="6010188" imgH="1400243" progId="Excel.Sheet.12">
                  <p:embed/>
                </p:oleObj>
              </mc:Choice>
              <mc:Fallback>
                <p:oleObj name="Arbeitsblatt" r:id="rId4" imgW="6010188" imgH="1400243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59" y="1427423"/>
                        <a:ext cx="6046787" cy="1344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feld 1"/>
          <p:cNvSpPr txBox="1"/>
          <p:nvPr/>
        </p:nvSpPr>
        <p:spPr>
          <a:xfrm>
            <a:off x="302059" y="5105020"/>
            <a:ext cx="7495257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>
              <a:tabLst>
                <a:tab pos="3857625" algn="l"/>
                <a:tab pos="5200650" algn="l"/>
              </a:tabLst>
            </a:pPr>
            <a:r>
              <a:rPr lang="de-DE" sz="1200" b="1" dirty="0" err="1" smtClean="0"/>
              <a:t>JobSteuerung</a:t>
            </a:r>
            <a:r>
              <a:rPr lang="de-DE" sz="1200" dirty="0" smtClean="0"/>
              <a:t>……:   2</a:t>
            </a:r>
            <a:r>
              <a:rPr lang="de-DE" sz="1200" dirty="0"/>
              <a:t>* 15 Jobs mit 100 DS / Job Duration: 7-10 </a:t>
            </a:r>
            <a:r>
              <a:rPr lang="de-DE" sz="1200" dirty="0" smtClean="0"/>
              <a:t>min/Job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de-DE" sz="1200" dirty="0" smtClean="0">
                <a:solidFill>
                  <a:schemeClr val="tx1"/>
                </a:solidFill>
                <a:latin typeface="+mn-lt"/>
              </a:rPr>
            </a:b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Verarbeitet Objekte..: alle OK </a:t>
            </a:r>
            <a:r>
              <a:rPr lang="de-DE" sz="1200" dirty="0" err="1" smtClean="0">
                <a:solidFill>
                  <a:schemeClr val="tx1"/>
                </a:solidFill>
                <a:latin typeface="+mn-lt"/>
              </a:rPr>
              <a:t>refileten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Single Parts 	mit IR Rank &lt;=-2	Summe: </a:t>
            </a:r>
            <a:r>
              <a:rPr lang="de-DE" sz="1200" b="1" dirty="0" smtClean="0">
                <a:solidFill>
                  <a:schemeClr val="tx1"/>
                </a:solidFill>
                <a:latin typeface="+mn-lt"/>
              </a:rPr>
              <a:t>90.000</a:t>
            </a:r>
            <a:r>
              <a:rPr lang="de-DE" sz="1200" dirty="0" smtClean="0">
                <a:solidFill>
                  <a:schemeClr val="tx1"/>
                </a:solidFill>
                <a:latin typeface="+mn-lt"/>
              </a:rPr>
              <a:t> Objekte</a:t>
            </a:r>
            <a:br>
              <a:rPr lang="de-DE" sz="1200" dirty="0" smtClean="0">
                <a:solidFill>
                  <a:schemeClr val="tx1"/>
                </a:solidFill>
                <a:latin typeface="+mn-lt"/>
              </a:rPr>
            </a:br>
            <a:r>
              <a:rPr lang="de-DE" sz="1200" dirty="0"/>
              <a:t>Verarbeitet Objekte..: alle OK </a:t>
            </a:r>
            <a:r>
              <a:rPr lang="de-DE" sz="1200" dirty="0" err="1"/>
              <a:t>refileten</a:t>
            </a:r>
            <a:r>
              <a:rPr lang="de-DE" sz="1200" dirty="0"/>
              <a:t> </a:t>
            </a:r>
            <a:r>
              <a:rPr lang="de-DE" sz="1200" dirty="0" err="1" smtClean="0"/>
              <a:t>Assembly</a:t>
            </a:r>
            <a:r>
              <a:rPr lang="de-DE" sz="1200" dirty="0" smtClean="0"/>
              <a:t> </a:t>
            </a:r>
            <a:r>
              <a:rPr lang="de-DE" sz="1200" dirty="0"/>
              <a:t>Parts </a:t>
            </a:r>
            <a:r>
              <a:rPr lang="de-DE" sz="1200" dirty="0" smtClean="0"/>
              <a:t>	mit </a:t>
            </a:r>
            <a:r>
              <a:rPr lang="de-DE" sz="1200" dirty="0"/>
              <a:t>IR Rank &lt;=-</a:t>
            </a:r>
            <a:r>
              <a:rPr lang="de-DE" sz="1200" dirty="0" smtClean="0"/>
              <a:t>2	Summe: </a:t>
            </a:r>
            <a:r>
              <a:rPr lang="de-DE" sz="1200" b="1" dirty="0" smtClean="0"/>
              <a:t>176.113</a:t>
            </a:r>
            <a:r>
              <a:rPr lang="de-DE" sz="1200" dirty="0" smtClean="0"/>
              <a:t> Objekte</a:t>
            </a:r>
            <a:endParaRPr lang="de-DE" sz="1200" b="1" dirty="0" smtClean="0"/>
          </a:p>
        </p:txBody>
      </p:sp>
      <p:sp>
        <p:nvSpPr>
          <p:cNvPr id="11" name="Textfeld 10"/>
          <p:cNvSpPr txBox="1"/>
          <p:nvPr/>
        </p:nvSpPr>
        <p:spPr>
          <a:xfrm>
            <a:off x="308484" y="5875010"/>
            <a:ext cx="7488832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1200" b="1" dirty="0" smtClean="0">
                <a:latin typeface="+mn-lt"/>
              </a:rPr>
              <a:t>Ergebnis: </a:t>
            </a:r>
            <a:br>
              <a:rPr lang="de-DE" sz="1200" b="1" dirty="0" smtClean="0">
                <a:latin typeface="+mn-lt"/>
              </a:rPr>
            </a:br>
            <a:r>
              <a:rPr lang="de-DE" sz="1200" dirty="0" smtClean="0">
                <a:latin typeface="+mn-lt"/>
              </a:rPr>
              <a:t>Gesamt geschaffener </a:t>
            </a:r>
            <a:r>
              <a:rPr lang="de-DE" sz="1200" dirty="0" err="1" smtClean="0">
                <a:latin typeface="+mn-lt"/>
              </a:rPr>
              <a:t>Diskspace</a:t>
            </a:r>
            <a:r>
              <a:rPr lang="de-DE" sz="1200" dirty="0" smtClean="0">
                <a:latin typeface="+mn-lt"/>
              </a:rPr>
              <a:t>= </a:t>
            </a:r>
            <a:r>
              <a:rPr lang="de-DE" sz="1200" b="1" dirty="0" smtClean="0">
                <a:latin typeface="+mn-lt"/>
              </a:rPr>
              <a:t>700 GB</a:t>
            </a:r>
            <a:endParaRPr lang="de-DE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1738265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en-US" dirty="0" smtClean="0"/>
              <a:t>Folien Titel ……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6" y="981076"/>
            <a:ext cx="9394880" cy="1964257"/>
          </a:xfrm>
        </p:spPr>
        <p:txBody>
          <a:bodyPr/>
          <a:lstStyle/>
          <a:p>
            <a:r>
              <a:rPr lang="en-GB" dirty="0" smtClean="0"/>
              <a:t>tcpb_purge_dataset.exe</a:t>
            </a:r>
          </a:p>
          <a:p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-</a:t>
            </a:r>
            <a:r>
              <a:rPr lang="en-GB" dirty="0" err="1"/>
              <a:t>skipInconsistencyCheck</a:t>
            </a:r>
            <a:endParaRPr lang="en-GB" dirty="0"/>
          </a:p>
          <a:p>
            <a:endParaRPr lang="en-GB" dirty="0"/>
          </a:p>
          <a:p>
            <a:pPr marL="0" indent="0"/>
            <a:r>
              <a:rPr lang="en-GB" dirty="0"/>
              <a:t>Bypasses the consistency check of named references. If not specified, a dataset is not purged if the named references in </a:t>
            </a:r>
            <a:r>
              <a:rPr lang="en-GB" dirty="0" smtClean="0"/>
              <a:t>version 0 </a:t>
            </a:r>
            <a:r>
              <a:rPr lang="en-GB" dirty="0"/>
              <a:t>of the dataset are not the same as the named references in the latest version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e29489c09c3c63187c2677341ee6319b0e3d0"/>
</p:tagLst>
</file>

<file path=ppt/theme/theme1.xml><?xml version="1.0" encoding="utf-8"?>
<a:theme xmlns:a="http://schemas.openxmlformats.org/drawingml/2006/main" name="blank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JF Masterfol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 dirty="0" smtClean="0">
            <a:ln>
              <a:noFill/>
            </a:ln>
            <a:solidFill>
              <a:schemeClr val="accent2"/>
            </a:solidFill>
            <a:effectLst/>
            <a:latin typeface="+mn-lt"/>
          </a:defRPr>
        </a:defPPr>
      </a:lstStyle>
    </a:spDef>
    <a:lnDef>
      <a:spPr bwMode="auto">
        <a:noFill/>
        <a:ln w="2857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defRPr sz="1200" dirty="0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JF Masterfol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F Masterfoli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167</Words>
  <Application>Microsoft Office PowerPoint</Application>
  <PresentationFormat>A4-Papier (210x297 mm)</PresentationFormat>
  <Paragraphs>73</Paragraphs>
  <Slides>5</Slides>
  <Notes>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blank</vt:lpstr>
      <vt:lpstr>Arbeitsblatt</vt:lpstr>
      <vt:lpstr>TC Purge Datasets</vt:lpstr>
      <vt:lpstr>Purge Datset Grundlagen:  </vt:lpstr>
      <vt:lpstr>Purge Datasets via tcpb_purge_dataset.exe </vt:lpstr>
      <vt:lpstr>Purge Datasets Ergebnis </vt:lpstr>
      <vt:lpstr>Folien Titel ……</vt:lpstr>
    </vt:vector>
  </TitlesOfParts>
  <Company>Josef Feuerstein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Deckblatt</dc:title>
  <dc:creator>Josef Feuerstein</dc:creator>
  <cp:lastModifiedBy>Josef Feuerstein</cp:lastModifiedBy>
  <cp:revision>6</cp:revision>
  <cp:lastPrinted>2000-09-28T14:08:21Z</cp:lastPrinted>
  <dcterms:created xsi:type="dcterms:W3CDTF">2016-01-25T08:51:34Z</dcterms:created>
  <dcterms:modified xsi:type="dcterms:W3CDTF">2016-03-16T16:10:04Z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ReplaceAllVariables">
    <vt:bool>false</vt:bool>
  </property>
  <property fmtid="{D5CDD505-2E9C-101B-9397-08002B2CF9AE}" pid="3" name="#Datum#">
    <vt:lpwstr>#Datum#</vt:lpwstr>
  </property>
  <property fmtid="{D5CDD505-2E9C-101B-9397-08002B2CF9AE}" pid="4" name="#PrjNr#">
    <vt:lpwstr>#PrjNr#</vt:lpwstr>
  </property>
  <property fmtid="{D5CDD505-2E9C-101B-9397-08002B2CF9AE}" pid="5" name="#Doc_NE#">
    <vt:lpwstr>#Doc_NE#</vt:lpwstr>
  </property>
  <property fmtid="{D5CDD505-2E9C-101B-9397-08002B2CF9AE}" pid="6" name="#PrjTitel#">
    <vt:lpwstr>#PrjTitel#</vt:lpwstr>
  </property>
  <property fmtid="{D5CDD505-2E9C-101B-9397-08002B2CF9AE}" pid="7" name="#Betreff#">
    <vt:lpwstr>#Betreff#</vt:lpwstr>
  </property>
  <property fmtid="{D5CDD505-2E9C-101B-9397-08002B2CF9AE}" pid="8" name="#ma_namenskuerzel#">
    <vt:lpwstr>#ma_namenskuerzel#</vt:lpwstr>
  </property>
  <property fmtid="{D5CDD505-2E9C-101B-9397-08002B2CF9AE}" pid="9" name="#TG_NAME#">
    <vt:lpwstr>#TG_NAME#</vt:lpwstr>
  </property>
  <property fmtid="{D5CDD505-2E9C-101B-9397-08002B2CF9AE}" pid="10" name="#ma_Vorname#">
    <vt:lpwstr>#ma_Vorname#</vt:lpwstr>
  </property>
  <property fmtid="{D5CDD505-2E9C-101B-9397-08002B2CF9AE}" pid="11" name="#ma_Nachname#">
    <vt:lpwstr>#ma_Nachname#</vt:lpwstr>
  </property>
  <property fmtid="{D5CDD505-2E9C-101B-9397-08002B2CF9AE}" pid="12" name="#ma_EmailG#">
    <vt:lpwstr>#ma_EmailG#</vt:lpwstr>
  </property>
  <property fmtid="{D5CDD505-2E9C-101B-9397-08002B2CF9AE}" pid="13" name="#JFEndKunde#">
    <vt:lpwstr>#JFEndKunde#</vt:lpwstr>
  </property>
</Properties>
</file>