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0" r:id="rId2"/>
    <p:sldId id="571" r:id="rId3"/>
    <p:sldId id="559" r:id="rId4"/>
    <p:sldId id="558" r:id="rId5"/>
    <p:sldId id="554" r:id="rId6"/>
    <p:sldId id="562" r:id="rId7"/>
    <p:sldId id="561" r:id="rId8"/>
    <p:sldId id="556" r:id="rId9"/>
    <p:sldId id="557" r:id="rId10"/>
    <p:sldId id="572" r:id="rId11"/>
    <p:sldId id="573" r:id="rId12"/>
    <p:sldId id="574" r:id="rId13"/>
  </p:sldIdLst>
  <p:sldSz cx="9906000" cy="6858000" type="A4"/>
  <p:notesSz cx="6708775" cy="9774238"/>
  <p:custDataLst>
    <p:tags r:id="rId16"/>
  </p:custDataLst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5AB1B-DD91-4403-96C7-4CF24B198ACA}">
          <p14:sldIdLst>
            <p14:sldId id="520"/>
            <p14:sldId id="571"/>
          </p14:sldIdLst>
        </p14:section>
        <p14:section name="Refile Process Workflow // Settings" id="{A8F776E9-D1FF-43CA-ABA2-CA2894F4887F}">
          <p14:sldIdLst>
            <p14:sldId id="559"/>
            <p14:sldId id="558"/>
          </p14:sldIdLst>
        </p14:section>
        <p14:section name="Refile Settings" id="{032BF0BE-3772-4C35-B8A3-547DDD1E465E}">
          <p14:sldIdLst>
            <p14:sldId id="554"/>
            <p14:sldId id="562"/>
            <p14:sldId id="561"/>
          </p14:sldIdLst>
        </p14:section>
        <p14:section name="Refile Analyse" id="{A73BA09F-AF29-499D-9D8A-4553D83D2D0B}">
          <p14:sldIdLst>
            <p14:sldId id="556"/>
            <p14:sldId id="557"/>
          </p14:sldIdLst>
        </p14:section>
        <p14:section name="SyncArragments" id="{4B177A98-A331-4C9A-A7DC-3CBB80D12B7A}">
          <p14:sldIdLst>
            <p14:sldId id="572"/>
            <p14:sldId id="573"/>
          </p14:sldIdLst>
        </p14:section>
        <p14:section name="NX Setup" id="{2980ECB2-C9EA-4E0C-9C43-337441A9F51D}">
          <p14:sldIdLst>
            <p14:sldId id="5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pos="2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D8FF"/>
    <a:srgbClr val="D60093"/>
    <a:srgbClr val="EAEAEA"/>
    <a:srgbClr val="C0C0C0"/>
    <a:srgbClr val="333399"/>
    <a:srgbClr val="0033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5958" autoAdjust="0"/>
  </p:normalViewPr>
  <p:slideViewPr>
    <p:cSldViewPr snapToObjects="1">
      <p:cViewPr>
        <p:scale>
          <a:sx n="75" d="100"/>
          <a:sy n="75" d="100"/>
        </p:scale>
        <p:origin x="192" y="510"/>
      </p:cViewPr>
      <p:guideLst>
        <p:guide orient="horz" pos="754"/>
        <p:guide orient="horz" pos="2341"/>
        <p:guide orient="horz" pos="2478"/>
        <p:guide pos="21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A2C5F9E-1750-4C78-9BE0-38C1507C16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7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650" y="4643438"/>
            <a:ext cx="60769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BB29D5B-D01E-4D17-861D-1054B365A9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285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29D5B-D01E-4D17-861D-1054B365A9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10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xfrm>
            <a:off x="887413" y="4716463"/>
            <a:ext cx="185989" cy="27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390190" y="9632032"/>
            <a:ext cx="278898" cy="293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9F07C-0E58-4A9A-8B67-0FE06A5A4DD4}" type="slidenum">
              <a:rPr lang="de-DE" altLang="en-US" sz="1300"/>
              <a:pPr eaLnBrk="1" hangingPunct="1"/>
              <a:t>12</a:t>
            </a:fld>
            <a:endParaRPr lang="de-DE" altLang="en-US" sz="1300"/>
          </a:p>
        </p:txBody>
      </p:sp>
    </p:spTree>
    <p:extLst>
      <p:ext uri="{BB962C8B-B14F-4D97-AF65-F5344CB8AC3E}">
        <p14:creationId xmlns:p14="http://schemas.microsoft.com/office/powerpoint/2010/main" val="249788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29D5B-D01E-4D17-861D-1054B365A9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10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charset="0"/>
              </a:rPr>
              <a:t>000037/A</a:t>
            </a:r>
          </a:p>
          <a:p>
            <a:r>
              <a:rPr lang="en-GB" altLang="en-US">
                <a:latin typeface="Arial" charset="0"/>
              </a:rPr>
              <a:t>[Rf:OK][Rf.NX.Syslog:LoadUp:OK,LoadDisp:OK,Save:OK,SecEnd:OK]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BBBBF-F5E8-4146-AA38-EF1225B330BA}" type="slidenum">
              <a:rPr lang="en-US" altLang="en-US" sz="1300" smtClean="0"/>
              <a:pPr eaLnBrk="1" hangingPunct="1"/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charset="0"/>
              </a:rPr>
              <a:t>000037/A</a:t>
            </a:r>
          </a:p>
          <a:p>
            <a:r>
              <a:rPr lang="en-GB" altLang="en-US">
                <a:latin typeface="Arial" charset="0"/>
              </a:rPr>
              <a:t>[Rf:OK][Rf.NX.Syslog:LoadUp:OK,LoadDisp:OK,Save:OK,SecEnd:OK]</a:t>
            </a:r>
          </a:p>
          <a:p>
            <a:r>
              <a:rPr lang="en-GB" altLang="en-US">
                <a:latin typeface="Arial" charset="0"/>
              </a:rPr>
              <a:t>[Rf:OK][Rf.MCS:OK:  15n][Rf.NX.Syslog:LoadUp:OK,LoadDisp:OK,Save:NO,SecEnd:OK]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28F67-3309-471A-B91D-2B1696950D56}" type="slidenum">
              <a:rPr lang="en-US" altLang="en-US" sz="1300" smtClean="0"/>
              <a:pPr eaLnBrk="1" hangingPunct="1"/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28F67-3309-471A-B91D-2B1696950D56}" type="slidenum">
              <a:rPr lang="en-US" altLang="en-US" sz="1300" smtClean="0"/>
              <a:pPr eaLnBrk="1" hangingPunct="1"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3215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28F67-3309-471A-B91D-2B1696950D56}" type="slidenum">
              <a:rPr lang="en-US" altLang="en-US" sz="1300" smtClean="0"/>
              <a:pPr eaLnBrk="1" hangingPunct="1"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5075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249C4C6-C1A9-4651-BAE6-D286893B50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28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2801976-E0BF-4ED7-B8AB-374A5864E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918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156E03D-5EF2-4B8C-8615-72E6885CD9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9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:\JobManager\ProgEntw\Ver02\08-Icons-und-Logos\LogosZurSoftware\PlmJobManagerTradeMarkLogo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80963"/>
            <a:ext cx="1851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20663" y="984250"/>
            <a:ext cx="9561840" cy="260624"/>
          </a:xfrm>
          <a:prstGeom prst="rect">
            <a:avLst/>
          </a:prstGeom>
        </p:spPr>
        <p:txBody>
          <a:bodyPr wrap="none" lIns="36000" rIns="0" anchor="ctr">
            <a:normAutofit/>
          </a:bodyPr>
          <a:lstStyle>
            <a:lvl1pPr marL="180975" indent="-180975">
              <a:buClr>
                <a:srgbClr val="FF0000"/>
              </a:buClr>
              <a:buSzPct val="130000"/>
              <a:buFont typeface="Wingdings" panose="05000000000000000000" pitchFamily="2" charset="2"/>
              <a:buChar char="§"/>
              <a:defRPr sz="11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3175" y="1588"/>
            <a:ext cx="9890125" cy="868362"/>
          </a:xfrm>
          <a:prstGeom prst="rect">
            <a:avLst/>
          </a:prstGeom>
          <a:gradFill rotWithShape="0">
            <a:gsLst>
              <a:gs pos="0">
                <a:srgbClr val="DDE5FF"/>
              </a:gs>
              <a:gs pos="50000">
                <a:srgbClr val="8DA8FF"/>
              </a:gs>
              <a:gs pos="100000">
                <a:srgbClr val="DDE5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7312" y="6592888"/>
            <a:ext cx="20637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Slide </a:t>
            </a:r>
            <a:fld id="{9A0A585B-45F3-4A03-9C27-5E4711EFF8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396875"/>
            <a:ext cx="86344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0" rIns="9578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Kapitelthema bitte hier eintragen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931863"/>
            <a:ext cx="96139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0" rIns="9578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Detail zum Kapitelthema bitte hier eintragen</a:t>
            </a: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34938" y="6592888"/>
            <a:ext cx="7302338" cy="2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3" rIns="95785" bIns="47893">
            <a:spAutoFit/>
          </a:bodyPr>
          <a:lstStyle>
            <a:lvl1pPr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en-US" b="0" dirty="0"/>
              <a:t>(c)addPLM    Doc:[JobManagerV3_NxRefile_Setup.pptx] Autor:[</a:t>
            </a:r>
            <a:r>
              <a:rPr lang="de-DE" altLang="en-US" b="0" dirty="0" err="1"/>
              <a:t>J.Fes</a:t>
            </a:r>
            <a:r>
              <a:rPr lang="de-DE" altLang="en-US" b="0" dirty="0"/>
              <a:t>] Last Update:[20.02.2018]</a:t>
            </a:r>
            <a:endParaRPr lang="de-DE" altLang="en-US" sz="900" b="0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0" y="6597650"/>
            <a:ext cx="990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032" name="Picture 2" descr="V:\JobManager\ProgEntw\Ver02\08-Icons-und-Logos\LogosZurSoftware\PlmJobManagerTradeMarkLogoV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80963"/>
            <a:ext cx="1851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9pPr>
    </p:titleStyle>
    <p:bodyStyle>
      <a:lvl1pPr marL="166688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900">
          <a:solidFill>
            <a:schemeClr val="tx1"/>
          </a:solidFill>
          <a:latin typeface="+mn-lt"/>
        </a:defRPr>
      </a:lvl2pPr>
      <a:lvl3pPr marL="904875" indent="-160338" algn="l" defTabSz="957263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900">
          <a:solidFill>
            <a:schemeClr val="tx1"/>
          </a:solidFill>
          <a:latin typeface="+mn-lt"/>
        </a:defRPr>
      </a:lvl3pPr>
      <a:lvl4pPr marL="1236663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900">
          <a:solidFill>
            <a:schemeClr val="tx1"/>
          </a:solidFill>
          <a:latin typeface="+mn-lt"/>
        </a:defRPr>
      </a:lvl4pPr>
      <a:lvl5pPr marL="1574800" indent="-173038" algn="l" defTabSz="957263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5pPr>
      <a:lvl6pPr marL="20320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6pPr>
      <a:lvl7pPr marL="24892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7pPr>
      <a:lvl8pPr marL="29464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8pPr>
      <a:lvl9pPr marL="34036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en-US">
                <a:latin typeface="Eurostile" pitchFamily="34" charset="0"/>
              </a:rPr>
              <a:t>Folie </a:t>
            </a:r>
            <a:fld id="{4C50FD31-29F5-47A2-9B38-1ED7AE16B061}" type="slidenum">
              <a:rPr lang="de-DE" altLang="en-US" smtClean="0">
                <a:latin typeface="Eurostile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en-US">
              <a:latin typeface="Eurostile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453188" y="5876925"/>
            <a:ext cx="232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451" tIns="48225" rIns="96451" bIns="48225">
            <a:spAutoFit/>
          </a:bodyPr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Erstellt von: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Josef Feuerstein</a:t>
            </a:r>
            <a:endParaRPr lang="de-DE" altLang="en-US" sz="70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5213" y="3897313"/>
            <a:ext cx="7658100" cy="2197100"/>
          </a:xfrm>
        </p:spPr>
        <p:txBody>
          <a:bodyPr/>
          <a:lstStyle/>
          <a:p>
            <a:pPr algn="ctr" eaLnBrk="1" hangingPunct="1"/>
            <a:r>
              <a:rPr lang="de-DE" altLang="en-US" sz="5700" b="1" i="1" dirty="0"/>
              <a:t>PLMJobManagerV3</a:t>
            </a:r>
            <a:r>
              <a:rPr lang="de-DE" altLang="en-US" sz="5700" b="1" dirty="0"/>
              <a:t> </a:t>
            </a:r>
            <a:br>
              <a:rPr lang="de-DE" altLang="en-US" sz="5700" b="1" dirty="0"/>
            </a:br>
            <a:r>
              <a:rPr lang="de-DE" altLang="en-US" sz="3800" b="1" dirty="0"/>
              <a:t>RefileNx10 – Setting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6453188" y="5876925"/>
            <a:ext cx="232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451" tIns="48225" rIns="96451" bIns="48225">
            <a:spAutoFit/>
          </a:bodyPr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Erstellt von: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Josef Feuerstein</a:t>
            </a:r>
            <a:endParaRPr lang="de-DE" altLang="en-US" sz="700"/>
          </a:p>
        </p:txBody>
      </p:sp>
      <p:pic>
        <p:nvPicPr>
          <p:cNvPr id="3078" name="Picture 18" descr="MyAppl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196975"/>
            <a:ext cx="41767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 dirty="0"/>
              <a:t>Refile for create </a:t>
            </a:r>
            <a:r>
              <a:rPr lang="de-DE" dirty="0"/>
              <a:t>Arrangements </a:t>
            </a:r>
            <a:r>
              <a:rPr lang="de-DE" dirty="0" err="1"/>
              <a:t>SyArr</a:t>
            </a:r>
            <a:endParaRPr lang="en-GB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47650" y="1052736"/>
            <a:ext cx="92530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/>
              <a:t>Required parameter to create ‘NX Arrangements’ in TC via Refile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Refile </a:t>
            </a:r>
            <a:r>
              <a:rPr lang="en-US" sz="1800" dirty="0" err="1"/>
              <a:t>Paramter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non_masters</a:t>
            </a:r>
            <a:r>
              <a:rPr lang="en-US" sz="1800" dirty="0"/>
              <a:t>=no 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structure_sync</a:t>
            </a:r>
            <a:r>
              <a:rPr lang="en-US" sz="1800" dirty="0"/>
              <a:t>=</a:t>
            </a:r>
            <a:r>
              <a:rPr lang="en-US" sz="1800" dirty="0" err="1"/>
              <a:t>from_teamcenter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force_structure_sync</a:t>
            </a:r>
            <a:r>
              <a:rPr lang="en-US" sz="1800" dirty="0"/>
              <a:t>=yes 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sync_arrangements</a:t>
            </a:r>
            <a:r>
              <a:rPr lang="en-US" sz="1800" dirty="0"/>
              <a:t>=yes</a:t>
            </a:r>
          </a:p>
          <a:p>
            <a:pPr algn="l"/>
            <a:r>
              <a:rPr lang="en-US" sz="1800" dirty="0"/>
              <a:t>Use load option: load_options_refile_SyncArrangements.def</a:t>
            </a:r>
            <a:br>
              <a:rPr lang="en-US" sz="1800" dirty="0"/>
            </a:br>
            <a:r>
              <a:rPr lang="en-US" sz="1800" dirty="0"/>
              <a:t>set UGII_LOAD_OPTIONS_NE=load_options_refile_SyncArrangements.def</a:t>
            </a:r>
          </a:p>
          <a:p>
            <a:pPr algn="l"/>
            <a:r>
              <a:rPr lang="en-US" sz="1800" dirty="0"/>
              <a:t>Use Customer defaults : </a:t>
            </a:r>
            <a:r>
              <a:rPr lang="en-US" sz="1800" dirty="0" err="1"/>
              <a:t>nx_refile_SyncArrangements.dpv</a:t>
            </a:r>
            <a:endParaRPr lang="en-US" sz="1800" dirty="0"/>
          </a:p>
          <a:p>
            <a:pPr algn="l"/>
            <a:r>
              <a:rPr lang="en-US" sz="1800" dirty="0"/>
              <a:t>Settings in </a:t>
            </a:r>
            <a:r>
              <a:rPr lang="en-US" sz="1800" dirty="0" err="1"/>
              <a:t>JobRules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set </a:t>
            </a:r>
            <a:r>
              <a:rPr lang="en-US" sz="1800" dirty="0" err="1"/>
              <a:t>TcSetArrangementsOwnerRight</a:t>
            </a:r>
            <a:r>
              <a:rPr lang="en-US" sz="1800" dirty="0"/>
              <a:t>=TRUE</a:t>
            </a:r>
            <a:br>
              <a:rPr lang="en-US" sz="1800" dirty="0"/>
            </a:br>
            <a:r>
              <a:rPr lang="en-US" sz="1800" dirty="0"/>
              <a:t>set </a:t>
            </a:r>
            <a:r>
              <a:rPr lang="en-US" sz="1800" dirty="0" err="1"/>
              <a:t>JobMgr_BOMCompair</a:t>
            </a:r>
            <a:r>
              <a:rPr lang="en-US" sz="1800" dirty="0"/>
              <a:t>=ON</a:t>
            </a:r>
          </a:p>
          <a:p>
            <a:pPr algn="l"/>
            <a:r>
              <a:rPr lang="en-US" sz="1800" dirty="0"/>
              <a:t>TC setting </a:t>
            </a:r>
            <a:r>
              <a:rPr lang="en-GB" sz="1800" dirty="0"/>
              <a:t>IR9064301 </a:t>
            </a:r>
            <a:br>
              <a:rPr lang="en-GB" sz="1800" dirty="0"/>
            </a:br>
            <a:r>
              <a:rPr lang="en-GB" sz="1800" dirty="0" err="1"/>
              <a:t>TC_Arrangement_error_when_used_anchor_not_found</a:t>
            </a:r>
            <a:r>
              <a:rPr lang="en-GB" sz="1800" dirty="0"/>
              <a:t> = 0</a:t>
            </a:r>
            <a:endParaRPr lang="en-US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F18CC1-3343-4374-B6F5-C8759B94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80" y="1232756"/>
            <a:ext cx="3391373" cy="31532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BE9B49-5ECF-4B31-82D7-5514800A6E30}"/>
              </a:ext>
            </a:extLst>
          </p:cNvPr>
          <p:cNvSpPr txBox="1"/>
          <p:nvPr/>
        </p:nvSpPr>
        <p:spPr>
          <a:xfrm>
            <a:off x="247650" y="6201308"/>
            <a:ext cx="686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Hint: most of knowledge is found by Mr. Arne Fritz from Company </a:t>
            </a:r>
            <a:r>
              <a:rPr lang="en-GB" dirty="0" err="1"/>
              <a:t>Bizerba</a:t>
            </a:r>
            <a:r>
              <a:rPr lang="en-GB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59F58B-A3FC-4875-ABB6-70F4BE8862ED}"/>
              </a:ext>
            </a:extLst>
          </p:cNvPr>
          <p:cNvSpPr txBox="1"/>
          <p:nvPr/>
        </p:nvSpPr>
        <p:spPr>
          <a:xfrm>
            <a:off x="7833320" y="6293641"/>
            <a:ext cx="1966564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#Lup:20.02.2018/</a:t>
            </a:r>
            <a:r>
              <a:rPr lang="en-GB" sz="1200" dirty="0" err="1">
                <a:solidFill>
                  <a:schemeClr val="tx1"/>
                </a:solidFill>
              </a:rPr>
              <a:t>J.Fes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8815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 dirty="0"/>
              <a:t>Refile for create </a:t>
            </a:r>
            <a:r>
              <a:rPr lang="de-DE" dirty="0"/>
              <a:t>Arrangements </a:t>
            </a:r>
            <a:r>
              <a:rPr lang="de-DE" dirty="0" err="1"/>
              <a:t>SyArr</a:t>
            </a:r>
            <a:endParaRPr lang="en-GB" alt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44B438-DC91-4831-93F3-2200116B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08" y="1772816"/>
            <a:ext cx="8165048" cy="24482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F10F722-D91C-4D26-A05F-CBB0686EFDDE}"/>
              </a:ext>
            </a:extLst>
          </p:cNvPr>
          <p:cNvSpPr txBox="1"/>
          <p:nvPr/>
        </p:nvSpPr>
        <p:spPr>
          <a:xfrm>
            <a:off x="524508" y="1268760"/>
            <a:ext cx="608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err="1"/>
              <a:t>TcSetArrangementsOwnerRight</a:t>
            </a:r>
            <a:endParaRPr lang="en-GB" sz="1600" dirty="0"/>
          </a:p>
          <a:p>
            <a:pPr algn="l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35217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409575"/>
            <a:ext cx="9391650" cy="389209"/>
          </a:xfrm>
        </p:spPr>
        <p:txBody>
          <a:bodyPr/>
          <a:lstStyle/>
          <a:p>
            <a:r>
              <a:rPr lang="en-GB" dirty="0"/>
              <a:t>#Templates – Designs #Version: 07.02.2018/</a:t>
            </a:r>
            <a:r>
              <a:rPr lang="en-GB" dirty="0" err="1"/>
              <a:t>J.Fes</a:t>
            </a:r>
            <a:r>
              <a:rPr lang="en-GB" altLang="en-US" dirty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03029" y="1871252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03029" y="1507147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03029" y="2599462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03029" y="2235357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03029" y="3327672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03029" y="2963567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03029" y="3691778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-587948" y="1624328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1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-587948" y="1969121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2</a:t>
            </a:r>
          </a:p>
        </p:txBody>
      </p:sp>
      <p:grpSp>
        <p:nvGrpSpPr>
          <p:cNvPr id="7175" name="Gruppieren 7174">
            <a:extLst>
              <a:ext uri="{FF2B5EF4-FFF2-40B4-BE49-F238E27FC236}">
                <a16:creationId xmlns:a16="http://schemas.microsoft.com/office/drawing/2014/main" id="{80166723-7773-4971-8186-3124B449DB6E}"/>
              </a:ext>
            </a:extLst>
          </p:cNvPr>
          <p:cNvGrpSpPr/>
          <p:nvPr/>
        </p:nvGrpSpPr>
        <p:grpSpPr>
          <a:xfrm>
            <a:off x="-2309261" y="226272"/>
            <a:ext cx="1205148" cy="366606"/>
            <a:chOff x="635310" y="7162194"/>
            <a:chExt cx="1205148" cy="366606"/>
          </a:xfrm>
        </p:grpSpPr>
        <p:sp>
          <p:nvSpPr>
            <p:cNvPr id="13" name="Flussdiagramm: Verbindungsstelle 12"/>
            <p:cNvSpPr/>
            <p:nvPr/>
          </p:nvSpPr>
          <p:spPr bwMode="auto">
            <a:xfrm>
              <a:off x="635310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4" name="Flussdiagramm: Verbindungsstelle 13"/>
            <p:cNvSpPr/>
            <p:nvPr/>
          </p:nvSpPr>
          <p:spPr bwMode="auto">
            <a:xfrm>
              <a:off x="1713458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15" name="Gewinkelte Verbindung 14"/>
            <p:cNvCxnSpPr>
              <a:cxnSpLocks/>
              <a:stCxn id="13" idx="6"/>
              <a:endCxn id="14" idx="2"/>
            </p:cNvCxnSpPr>
            <p:nvPr/>
          </p:nvCxnSpPr>
          <p:spPr bwMode="auto">
            <a:xfrm flipV="1">
              <a:off x="762310" y="7221717"/>
              <a:ext cx="951148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3890882" y="1859195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890882" y="1507147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+mn-lt"/>
              </a:rPr>
              <a:t>XX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890882" y="2597250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90882" y="2236497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890882" y="3324548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890882" y="2973116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90882" y="3691779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grpSp>
        <p:nvGrpSpPr>
          <p:cNvPr id="7176" name="Gruppieren 7175">
            <a:extLst>
              <a:ext uri="{FF2B5EF4-FFF2-40B4-BE49-F238E27FC236}">
                <a16:creationId xmlns:a16="http://schemas.microsoft.com/office/drawing/2014/main" id="{ADEF64E9-A7DF-4008-BA22-A4C00609932A}"/>
              </a:ext>
            </a:extLst>
          </p:cNvPr>
          <p:cNvGrpSpPr/>
          <p:nvPr/>
        </p:nvGrpSpPr>
        <p:grpSpPr>
          <a:xfrm>
            <a:off x="-2350010" y="803657"/>
            <a:ext cx="1308440" cy="372710"/>
            <a:chOff x="594561" y="7739579"/>
            <a:chExt cx="1308440" cy="372710"/>
          </a:xfrm>
        </p:grpSpPr>
        <p:sp>
          <p:nvSpPr>
            <p:cNvPr id="25" name="Flussdiagramm: Verbindungsstelle 24"/>
            <p:cNvSpPr/>
            <p:nvPr/>
          </p:nvSpPr>
          <p:spPr bwMode="auto">
            <a:xfrm>
              <a:off x="594561" y="799324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6" name="Flussdiagramm: Verbindungsstelle 25"/>
            <p:cNvSpPr/>
            <p:nvPr/>
          </p:nvSpPr>
          <p:spPr bwMode="auto">
            <a:xfrm>
              <a:off x="1776001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27" name="Gewinkelte Verbindung 26"/>
            <p:cNvCxnSpPr>
              <a:stCxn id="25" idx="6"/>
              <a:endCxn id="26" idx="2"/>
            </p:cNvCxnSpPr>
            <p:nvPr/>
          </p:nvCxnSpPr>
          <p:spPr bwMode="auto">
            <a:xfrm flipV="1">
              <a:off x="721561" y="7799102"/>
              <a:ext cx="1054440" cy="253665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77" name="Gruppieren 7176">
            <a:extLst>
              <a:ext uri="{FF2B5EF4-FFF2-40B4-BE49-F238E27FC236}">
                <a16:creationId xmlns:a16="http://schemas.microsoft.com/office/drawing/2014/main" id="{0E74CAD7-85B1-4425-9C7A-E4A699376819}"/>
              </a:ext>
            </a:extLst>
          </p:cNvPr>
          <p:cNvGrpSpPr/>
          <p:nvPr/>
        </p:nvGrpSpPr>
        <p:grpSpPr>
          <a:xfrm>
            <a:off x="-2309261" y="1500192"/>
            <a:ext cx="1205148" cy="366606"/>
            <a:chOff x="2349810" y="7162194"/>
            <a:chExt cx="1205148" cy="366606"/>
          </a:xfrm>
        </p:grpSpPr>
        <p:sp>
          <p:nvSpPr>
            <p:cNvPr id="28" name="Flussdiagramm: Verbindungsstelle 27"/>
            <p:cNvSpPr/>
            <p:nvPr/>
          </p:nvSpPr>
          <p:spPr bwMode="auto">
            <a:xfrm>
              <a:off x="2349810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9" name="Flussdiagramm: Verbindungsstelle 28"/>
            <p:cNvSpPr/>
            <p:nvPr/>
          </p:nvSpPr>
          <p:spPr bwMode="auto">
            <a:xfrm>
              <a:off x="3427958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0" name="Gewinkelte Verbindung 29"/>
            <p:cNvCxnSpPr>
              <a:stCxn id="28" idx="6"/>
              <a:endCxn id="29" idx="2"/>
            </p:cNvCxnSpPr>
            <p:nvPr/>
          </p:nvCxnSpPr>
          <p:spPr bwMode="auto">
            <a:xfrm flipV="1">
              <a:off x="2476810" y="7221717"/>
              <a:ext cx="951148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78" name="Gruppieren 7177">
            <a:extLst>
              <a:ext uri="{FF2B5EF4-FFF2-40B4-BE49-F238E27FC236}">
                <a16:creationId xmlns:a16="http://schemas.microsoft.com/office/drawing/2014/main" id="{23EEF573-89A8-4690-B23D-5091DC4ECC60}"/>
              </a:ext>
            </a:extLst>
          </p:cNvPr>
          <p:cNvGrpSpPr/>
          <p:nvPr/>
        </p:nvGrpSpPr>
        <p:grpSpPr>
          <a:xfrm>
            <a:off x="-2309261" y="2106006"/>
            <a:ext cx="1204191" cy="366606"/>
            <a:chOff x="2413310" y="7739579"/>
            <a:chExt cx="1204191" cy="366606"/>
          </a:xfrm>
        </p:grpSpPr>
        <p:sp>
          <p:nvSpPr>
            <p:cNvPr id="31" name="Flussdiagramm: Verbindungsstelle 30"/>
            <p:cNvSpPr/>
            <p:nvPr/>
          </p:nvSpPr>
          <p:spPr bwMode="auto">
            <a:xfrm>
              <a:off x="2413310" y="798714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2" name="Flussdiagramm: Verbindungsstelle 31"/>
            <p:cNvSpPr/>
            <p:nvPr/>
          </p:nvSpPr>
          <p:spPr bwMode="auto">
            <a:xfrm>
              <a:off x="3490501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3" name="Gewinkelte Verbindung 32"/>
            <p:cNvCxnSpPr>
              <a:stCxn id="31" idx="6"/>
              <a:endCxn id="32" idx="2"/>
            </p:cNvCxnSpPr>
            <p:nvPr/>
          </p:nvCxnSpPr>
          <p:spPr bwMode="auto">
            <a:xfrm flipV="1">
              <a:off x="2540310" y="7799102"/>
              <a:ext cx="950191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74" name="Gruppieren 7173">
            <a:extLst>
              <a:ext uri="{FF2B5EF4-FFF2-40B4-BE49-F238E27FC236}">
                <a16:creationId xmlns:a16="http://schemas.microsoft.com/office/drawing/2014/main" id="{BACD5170-7706-4B92-9F95-6E9EB36AED4B}"/>
              </a:ext>
            </a:extLst>
          </p:cNvPr>
          <p:cNvGrpSpPr/>
          <p:nvPr/>
        </p:nvGrpSpPr>
        <p:grpSpPr>
          <a:xfrm>
            <a:off x="-1971143" y="2812305"/>
            <a:ext cx="550705" cy="565616"/>
            <a:chOff x="4170261" y="7020422"/>
            <a:chExt cx="550705" cy="565616"/>
          </a:xfrm>
        </p:grpSpPr>
        <p:sp>
          <p:nvSpPr>
            <p:cNvPr id="34" name="Flussdiagramm: Verbindungsstelle 33"/>
            <p:cNvSpPr/>
            <p:nvPr/>
          </p:nvSpPr>
          <p:spPr bwMode="auto">
            <a:xfrm>
              <a:off x="4593966" y="7466993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5" name="Flussdiagramm: Verbindungsstelle 34"/>
            <p:cNvSpPr/>
            <p:nvPr/>
          </p:nvSpPr>
          <p:spPr bwMode="auto">
            <a:xfrm>
              <a:off x="4170261" y="7020422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6" name="Gewinkelte Verbindung 35"/>
            <p:cNvCxnSpPr>
              <a:cxnSpLocks/>
              <a:stCxn id="34" idx="2"/>
              <a:endCxn id="35" idx="6"/>
            </p:cNvCxnSpPr>
            <p:nvPr/>
          </p:nvCxnSpPr>
          <p:spPr bwMode="auto">
            <a:xfrm rot="10800000">
              <a:off x="4297262" y="7079946"/>
              <a:ext cx="296705" cy="44657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79" name="Gruppieren 7178">
            <a:extLst>
              <a:ext uri="{FF2B5EF4-FFF2-40B4-BE49-F238E27FC236}">
                <a16:creationId xmlns:a16="http://schemas.microsoft.com/office/drawing/2014/main" id="{82B2DEEB-BBBE-4AAC-A7BF-44B63C2AD225}"/>
              </a:ext>
            </a:extLst>
          </p:cNvPr>
          <p:cNvGrpSpPr/>
          <p:nvPr/>
        </p:nvGrpSpPr>
        <p:grpSpPr>
          <a:xfrm>
            <a:off x="-1948409" y="3680391"/>
            <a:ext cx="482485" cy="545173"/>
            <a:chOff x="4176301" y="7680057"/>
            <a:chExt cx="482485" cy="545173"/>
          </a:xfrm>
        </p:grpSpPr>
        <p:sp>
          <p:nvSpPr>
            <p:cNvPr id="37" name="Flussdiagramm: Verbindungsstelle 36"/>
            <p:cNvSpPr/>
            <p:nvPr/>
          </p:nvSpPr>
          <p:spPr bwMode="auto">
            <a:xfrm>
              <a:off x="4531786" y="810618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8" name="Flussdiagramm: Verbindungsstelle 37"/>
            <p:cNvSpPr/>
            <p:nvPr/>
          </p:nvSpPr>
          <p:spPr bwMode="auto">
            <a:xfrm>
              <a:off x="4176301" y="7680057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9" name="Gewinkelte Verbindung 38"/>
            <p:cNvCxnSpPr>
              <a:stCxn id="37" idx="0"/>
              <a:endCxn id="38" idx="4"/>
            </p:cNvCxnSpPr>
            <p:nvPr/>
          </p:nvCxnSpPr>
          <p:spPr bwMode="auto">
            <a:xfrm rot="16200000" flipV="1">
              <a:off x="4264003" y="7774901"/>
              <a:ext cx="307083" cy="355485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80" name="Gruppieren 7179">
            <a:extLst>
              <a:ext uri="{FF2B5EF4-FFF2-40B4-BE49-F238E27FC236}">
                <a16:creationId xmlns:a16="http://schemas.microsoft.com/office/drawing/2014/main" id="{DA1E5E5E-D7C2-4E77-AE0A-978E3737DAE1}"/>
              </a:ext>
            </a:extLst>
          </p:cNvPr>
          <p:cNvGrpSpPr/>
          <p:nvPr/>
        </p:nvGrpSpPr>
        <p:grpSpPr>
          <a:xfrm>
            <a:off x="-2298364" y="4468511"/>
            <a:ext cx="1205148" cy="366606"/>
            <a:chOff x="5244085" y="7162194"/>
            <a:chExt cx="1205148" cy="366606"/>
          </a:xfrm>
        </p:grpSpPr>
        <p:sp>
          <p:nvSpPr>
            <p:cNvPr id="40" name="Flussdiagramm: Verbindungsstelle 39"/>
            <p:cNvSpPr/>
            <p:nvPr/>
          </p:nvSpPr>
          <p:spPr bwMode="auto">
            <a:xfrm>
              <a:off x="5244085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1" name="Flussdiagramm: Verbindungsstelle 40"/>
            <p:cNvSpPr/>
            <p:nvPr/>
          </p:nvSpPr>
          <p:spPr bwMode="auto">
            <a:xfrm>
              <a:off x="6322233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2" name="Gewinkelte Verbindung 41"/>
            <p:cNvCxnSpPr>
              <a:stCxn id="40" idx="6"/>
              <a:endCxn id="41" idx="2"/>
            </p:cNvCxnSpPr>
            <p:nvPr/>
          </p:nvCxnSpPr>
          <p:spPr bwMode="auto">
            <a:xfrm flipV="1">
              <a:off x="5371085" y="7221717"/>
              <a:ext cx="951148" cy="24756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2" name="Gruppieren 7181">
            <a:extLst>
              <a:ext uri="{FF2B5EF4-FFF2-40B4-BE49-F238E27FC236}">
                <a16:creationId xmlns:a16="http://schemas.microsoft.com/office/drawing/2014/main" id="{00BF6170-1C33-4F8F-A8C9-6E3B001A0008}"/>
              </a:ext>
            </a:extLst>
          </p:cNvPr>
          <p:cNvGrpSpPr/>
          <p:nvPr/>
        </p:nvGrpSpPr>
        <p:grpSpPr>
          <a:xfrm>
            <a:off x="-2245761" y="5051029"/>
            <a:ext cx="1130820" cy="366606"/>
            <a:chOff x="5380956" y="7739579"/>
            <a:chExt cx="1130820" cy="366606"/>
          </a:xfrm>
        </p:grpSpPr>
        <p:sp>
          <p:nvSpPr>
            <p:cNvPr id="43" name="Flussdiagramm: Verbindungsstelle 42"/>
            <p:cNvSpPr/>
            <p:nvPr/>
          </p:nvSpPr>
          <p:spPr bwMode="auto">
            <a:xfrm>
              <a:off x="5380956" y="798714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4" name="Flussdiagramm: Verbindungsstelle 43"/>
            <p:cNvSpPr/>
            <p:nvPr/>
          </p:nvSpPr>
          <p:spPr bwMode="auto">
            <a:xfrm>
              <a:off x="6384776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5" name="Gewinkelte Verbindung 44"/>
            <p:cNvCxnSpPr>
              <a:stCxn id="43" idx="6"/>
              <a:endCxn id="44" idx="2"/>
            </p:cNvCxnSpPr>
            <p:nvPr/>
          </p:nvCxnSpPr>
          <p:spPr bwMode="auto">
            <a:xfrm flipV="1">
              <a:off x="5507956" y="7799102"/>
              <a:ext cx="876820" cy="247561"/>
            </a:xfrm>
            <a:prstGeom prst="bentConnector3">
              <a:avLst>
                <a:gd name="adj1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3" name="Gruppieren 7182">
            <a:extLst>
              <a:ext uri="{FF2B5EF4-FFF2-40B4-BE49-F238E27FC236}">
                <a16:creationId xmlns:a16="http://schemas.microsoft.com/office/drawing/2014/main" id="{D8455954-F495-4BCC-85C3-9D6C938EB5B9}"/>
              </a:ext>
            </a:extLst>
          </p:cNvPr>
          <p:cNvGrpSpPr/>
          <p:nvPr/>
        </p:nvGrpSpPr>
        <p:grpSpPr>
          <a:xfrm>
            <a:off x="-1483938" y="5375677"/>
            <a:ext cx="143626" cy="529621"/>
            <a:chOff x="7295135" y="6971694"/>
            <a:chExt cx="143626" cy="529621"/>
          </a:xfrm>
        </p:grpSpPr>
        <p:sp>
          <p:nvSpPr>
            <p:cNvPr id="46" name="Flussdiagramm: Verbindungsstelle 45"/>
            <p:cNvSpPr/>
            <p:nvPr/>
          </p:nvSpPr>
          <p:spPr bwMode="auto">
            <a:xfrm>
              <a:off x="7311761" y="738227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7" name="Flussdiagramm: Verbindungsstelle 46"/>
            <p:cNvSpPr/>
            <p:nvPr/>
          </p:nvSpPr>
          <p:spPr bwMode="auto">
            <a:xfrm>
              <a:off x="7295135" y="69716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8" name="Gewinkelte Verbindung 47"/>
            <p:cNvCxnSpPr>
              <a:stCxn id="46" idx="2"/>
              <a:endCxn id="47" idx="4"/>
            </p:cNvCxnSpPr>
            <p:nvPr/>
          </p:nvCxnSpPr>
          <p:spPr bwMode="auto">
            <a:xfrm rot="10800000" flipH="1">
              <a:off x="7311761" y="7090739"/>
              <a:ext cx="46874" cy="351054"/>
            </a:xfrm>
            <a:prstGeom prst="bentConnector4">
              <a:avLst>
                <a:gd name="adj1" fmla="val -487690"/>
                <a:gd name="adj2" fmla="val 58478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4" name="Gruppieren 7183">
            <a:extLst>
              <a:ext uri="{FF2B5EF4-FFF2-40B4-BE49-F238E27FC236}">
                <a16:creationId xmlns:a16="http://schemas.microsoft.com/office/drawing/2014/main" id="{437B5FDE-6920-4B60-BD89-8F1110C73D40}"/>
              </a:ext>
            </a:extLst>
          </p:cNvPr>
          <p:cNvGrpSpPr/>
          <p:nvPr/>
        </p:nvGrpSpPr>
        <p:grpSpPr>
          <a:xfrm>
            <a:off x="-2234864" y="5821586"/>
            <a:ext cx="482485" cy="545173"/>
            <a:chOff x="7070576" y="7680057"/>
            <a:chExt cx="482485" cy="545173"/>
          </a:xfrm>
        </p:grpSpPr>
        <p:sp>
          <p:nvSpPr>
            <p:cNvPr id="49" name="Flussdiagramm: Verbindungsstelle 48"/>
            <p:cNvSpPr/>
            <p:nvPr/>
          </p:nvSpPr>
          <p:spPr bwMode="auto">
            <a:xfrm>
              <a:off x="7426061" y="810618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0" name="Flussdiagramm: Verbindungsstelle 49"/>
            <p:cNvSpPr/>
            <p:nvPr/>
          </p:nvSpPr>
          <p:spPr bwMode="auto">
            <a:xfrm>
              <a:off x="7070576" y="7680057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51" name="Gewinkelte Verbindung 50"/>
            <p:cNvCxnSpPr>
              <a:stCxn id="49" idx="0"/>
              <a:endCxn id="50" idx="4"/>
            </p:cNvCxnSpPr>
            <p:nvPr/>
          </p:nvCxnSpPr>
          <p:spPr bwMode="auto">
            <a:xfrm rot="16200000" flipV="1">
              <a:off x="7158278" y="7774901"/>
              <a:ext cx="307083" cy="355485"/>
            </a:xfrm>
            <a:prstGeom prst="bentConnector3">
              <a:avLst>
                <a:gd name="adj1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2" name="Object 7">
            <a:extLst>
              <a:ext uri="{FF2B5EF4-FFF2-40B4-BE49-F238E27FC236}">
                <a16:creationId xmlns:a16="http://schemas.microsoft.com/office/drawing/2014/main" id="{B65DA397-BE1B-43E0-BD9F-6115A85C75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613348" y="3804041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304923" imgH="304923" progId="MSPhotoEd.3">
                  <p:embed/>
                </p:oleObj>
              </mc:Choice>
              <mc:Fallback>
                <p:oleObj name="Photo Editor Photo" r:id="rId4" imgW="304923" imgH="304923" progId="MSPhotoEd.3">
                  <p:embed/>
                  <p:pic>
                    <p:nvPicPr>
                      <p:cNvPr id="52" name="Object 7">
                        <a:extLst>
                          <a:ext uri="{FF2B5EF4-FFF2-40B4-BE49-F238E27FC236}">
                            <a16:creationId xmlns:a16="http://schemas.microsoft.com/office/drawing/2014/main" id="{B65DA397-BE1B-43E0-BD9F-6115A85C7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3348" y="3804041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8" descr="wichtig">
            <a:extLst>
              <a:ext uri="{FF2B5EF4-FFF2-40B4-BE49-F238E27FC236}">
                <a16:creationId xmlns:a16="http://schemas.microsoft.com/office/drawing/2014/main" id="{AF321A40-AEC2-40C5-8A4D-3E8A5BD9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84" y="4241318"/>
            <a:ext cx="3317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9">
            <a:extLst>
              <a:ext uri="{FF2B5EF4-FFF2-40B4-BE49-F238E27FC236}">
                <a16:creationId xmlns:a16="http://schemas.microsoft.com/office/drawing/2014/main" id="{C4CCD1FC-7C4D-4BB7-9529-E42432E9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88" y="3985851"/>
            <a:ext cx="2478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Symbols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434A18A-62C2-4275-A11F-3772502C0043}"/>
              </a:ext>
            </a:extLst>
          </p:cNvPr>
          <p:cNvSpPr txBox="1"/>
          <p:nvPr/>
        </p:nvSpPr>
        <p:spPr>
          <a:xfrm>
            <a:off x="-729090" y="2319303"/>
            <a:ext cx="504000" cy="257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OK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4ADFAE3-C820-49DA-9871-DFED66CA5EAE}"/>
              </a:ext>
            </a:extLst>
          </p:cNvPr>
          <p:cNvSpPr txBox="1"/>
          <p:nvPr/>
        </p:nvSpPr>
        <p:spPr>
          <a:xfrm>
            <a:off x="-729090" y="2645870"/>
            <a:ext cx="504000" cy="257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WRN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26D6A6E-BADC-434E-B969-858ADAF16E9B}"/>
              </a:ext>
            </a:extLst>
          </p:cNvPr>
          <p:cNvSpPr txBox="1"/>
          <p:nvPr/>
        </p:nvSpPr>
        <p:spPr>
          <a:xfrm>
            <a:off x="-729090" y="2974001"/>
            <a:ext cx="504000" cy="257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 algn="l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/>
              <a:t>ERR</a:t>
            </a: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ED6EFF67-1AFC-4555-9682-8AEAAB78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88" y="1645646"/>
            <a:ext cx="222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Labels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0ED08D4A-0F64-4815-A21A-D58D44CB8498}"/>
              </a:ext>
            </a:extLst>
          </p:cNvPr>
          <p:cNvSpPr/>
          <p:nvPr/>
        </p:nvSpPr>
        <p:spPr bwMode="auto">
          <a:xfrm flipH="1">
            <a:off x="182217" y="3946160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49A36E60-4C78-45EA-BF6C-02DC48D8A021}"/>
              </a:ext>
            </a:extLst>
          </p:cNvPr>
          <p:cNvSpPr/>
          <p:nvPr/>
        </p:nvSpPr>
        <p:spPr bwMode="auto">
          <a:xfrm flipH="1">
            <a:off x="167504" y="1681120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26C48259-5AA9-4596-BF9F-9BD0E859D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038" y="5587468"/>
            <a:ext cx="3435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Connection lines</a:t>
            </a:r>
          </a:p>
        </p:txBody>
      </p:sp>
      <p:sp>
        <p:nvSpPr>
          <p:cNvPr id="78" name="Pfeil: nach rechts 77">
            <a:extLst>
              <a:ext uri="{FF2B5EF4-FFF2-40B4-BE49-F238E27FC236}">
                <a16:creationId xmlns:a16="http://schemas.microsoft.com/office/drawing/2014/main" id="{105B5385-0456-46FE-A362-154E6D8B9AF8}"/>
              </a:ext>
            </a:extLst>
          </p:cNvPr>
          <p:cNvSpPr/>
          <p:nvPr/>
        </p:nvSpPr>
        <p:spPr bwMode="auto">
          <a:xfrm flipH="1">
            <a:off x="182217" y="5586198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1ABDD9C-6181-4B99-B4AA-FAF03BEADBCD}"/>
              </a:ext>
            </a:extLst>
          </p:cNvPr>
          <p:cNvSpPr txBox="1"/>
          <p:nvPr/>
        </p:nvSpPr>
        <p:spPr>
          <a:xfrm>
            <a:off x="6042186" y="4726294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Document description</a:t>
            </a: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55C27733-7D8D-45BC-99FE-EF665F24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118" y="4239592"/>
            <a:ext cx="1915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Colour coding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EC73211-47E3-4454-8F42-D78CABEEA8B7}"/>
              </a:ext>
            </a:extLst>
          </p:cNvPr>
          <p:cNvSpPr txBox="1"/>
          <p:nvPr/>
        </p:nvSpPr>
        <p:spPr>
          <a:xfrm>
            <a:off x="6042186" y="5146537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 err="1">
                <a:solidFill>
                  <a:schemeClr val="tx1"/>
                </a:solidFill>
              </a:rPr>
              <a:t>Isssue</a:t>
            </a:r>
            <a:r>
              <a:rPr lang="en-GB" sz="1200" dirty="0">
                <a:solidFill>
                  <a:schemeClr val="tx1"/>
                </a:solidFill>
              </a:rPr>
              <a:t> description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13FB347A-4CCD-4AC2-B289-128A28764C1F}"/>
              </a:ext>
            </a:extLst>
          </p:cNvPr>
          <p:cNvSpPr txBox="1"/>
          <p:nvPr/>
        </p:nvSpPr>
        <p:spPr>
          <a:xfrm>
            <a:off x="6042186" y="5566780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#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ToDo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descrption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7497C7E-2FF2-4E72-B5C5-EA922DAF2F29}"/>
              </a:ext>
            </a:extLst>
          </p:cNvPr>
          <p:cNvSpPr txBox="1"/>
          <p:nvPr/>
        </p:nvSpPr>
        <p:spPr>
          <a:xfrm>
            <a:off x="6042186" y="5987024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#Done 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desctprion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2016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Inhaltsverzeichnis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0156E03D-5EF2-4B8C-8615-72E6885CD98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7000" y="995363"/>
            <a:ext cx="9652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924800" algn="l"/>
              </a:tabLst>
              <a:defRPr/>
            </a:pPr>
            <a:r>
              <a:rPr lang="de-DE" sz="1600">
                <a:latin typeface="Arial" panose="020B0604020202020204" pitchFamily="34" charset="0"/>
                <a:hlinkClick r:id="rId2" action="ppaction://hlinksldjump"/>
              </a:rPr>
              <a:t>Refile Process Basic Workflow</a:t>
            </a:r>
            <a:r>
              <a:rPr lang="de-DE" sz="1600">
                <a:latin typeface="Arial" panose="020B0604020202020204" pitchFamily="34" charset="0"/>
              </a:rPr>
              <a:t>	Folie: 3
</a:t>
            </a:r>
            <a:r>
              <a:rPr lang="de-DE" sz="1600">
                <a:latin typeface="Arial" panose="020B0604020202020204" pitchFamily="34" charset="0"/>
                <a:hlinkClick r:id="rId3" action="ppaction://hlinksldjump"/>
              </a:rPr>
              <a:t>Refile Process Workflow Settings</a:t>
            </a:r>
            <a:r>
              <a:rPr lang="de-DE" sz="1600">
                <a:latin typeface="Arial" panose="020B0604020202020204" pitchFamily="34" charset="0"/>
              </a:rPr>
              <a:t>	Folie: 4
</a:t>
            </a:r>
            <a:r>
              <a:rPr lang="de-DE" sz="1600">
                <a:latin typeface="Arial" panose="020B0604020202020204" pitchFamily="34" charset="0"/>
                <a:hlinkClick r:id="rId4" action="ppaction://hlinksldjump"/>
              </a:rPr>
              <a:t>NX10.5 Settings </a:t>
            </a:r>
            <a:r>
              <a:rPr lang="de-DE" sz="1600">
                <a:latin typeface="Arial" panose="020B0604020202020204" pitchFamily="34" charset="0"/>
              </a:rPr>
              <a:t>	Folien: 5 - 7
</a:t>
            </a:r>
            <a:r>
              <a:rPr lang="de-DE" sz="1600">
                <a:latin typeface="Arial" panose="020B0604020202020204" pitchFamily="34" charset="0"/>
                <a:hlinkClick r:id="rId5" action="ppaction://hlinksldjump"/>
              </a:rPr>
              <a:t>Refile Method is enhanced</a:t>
            </a:r>
            <a:r>
              <a:rPr lang="de-DE" sz="1600">
                <a:latin typeface="Arial" panose="020B0604020202020204" pitchFamily="34" charset="0"/>
              </a:rPr>
              <a:t>	Folie: 8
</a:t>
            </a:r>
            <a:r>
              <a:rPr lang="de-DE" sz="1600">
                <a:latin typeface="Arial" panose="020B0604020202020204" pitchFamily="34" charset="0"/>
                <a:hlinkClick r:id="rId6" action="ppaction://hlinksldjump"/>
              </a:rPr>
              <a:t>Refile Section configuration</a:t>
            </a:r>
            <a:r>
              <a:rPr lang="de-DE" sz="1600">
                <a:latin typeface="Arial" panose="020B0604020202020204" pitchFamily="34" charset="0"/>
              </a:rPr>
              <a:t>	Folie: 9
</a:t>
            </a:r>
            <a:r>
              <a:rPr lang="de-DE" sz="1600">
                <a:latin typeface="Arial" panose="020B0604020202020204" pitchFamily="34" charset="0"/>
                <a:hlinkClick r:id="rId7" action="ppaction://hlinksldjump"/>
              </a:rPr>
              <a:t>NX – TC Relevant Settings</a:t>
            </a:r>
            <a:r>
              <a:rPr lang="de-DE" sz="1600">
                <a:latin typeface="Arial" panose="020B0604020202020204" pitchFamily="34" charset="0"/>
              </a:rPr>
              <a:t>	Folie: 10
</a:t>
            </a:r>
            <a:r>
              <a:rPr lang="de-DE" sz="1600">
                <a:latin typeface="Arial" panose="020B0604020202020204" pitchFamily="34" charset="0"/>
                <a:hlinkClick r:id="rId8" action="ppaction://hlinksldjump"/>
              </a:rPr>
              <a:t>Hilfsmittel - Designs </a:t>
            </a:r>
            <a:r>
              <a:rPr lang="de-DE" sz="1600">
                <a:latin typeface="Arial" panose="020B0604020202020204" pitchFamily="34" charset="0"/>
              </a:rPr>
              <a:t>	Folie: 11</a:t>
            </a:r>
            <a:endParaRPr lang="de-D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156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3958" b="24661"/>
          <a:stretch/>
        </p:blipFill>
        <p:spPr bwMode="auto">
          <a:xfrm>
            <a:off x="1084355" y="1580436"/>
            <a:ext cx="6254581" cy="42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Schema below shows how “</a:t>
            </a:r>
            <a:r>
              <a:rPr lang="en-US" dirty="0" err="1"/>
              <a:t>Job.Rules</a:t>
            </a:r>
            <a:r>
              <a:rPr lang="en-US" dirty="0"/>
              <a:t>” and “Object Status” is controlling the refile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Refile Process Basic Workflow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583" y="2499106"/>
            <a:ext cx="5059395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defRPr sz="7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;-- #Rule of Rf011: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=Default] [</a:t>
            </a:r>
            <a:r>
              <a:rPr lang="en-US" dirty="0" err="1"/>
              <a:t>P.Stat</a:t>
            </a:r>
            <a:r>
              <a:rPr lang="en-US" dirty="0"/>
              <a:t>=D]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=OK] 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=0] 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=0] [</a:t>
            </a:r>
            <a:r>
              <a:rPr lang="en-US" dirty="0" err="1"/>
              <a:t>P.Stat</a:t>
            </a:r>
            <a:r>
              <a:rPr lang="en-US" dirty="0"/>
              <a:t>=D.OK]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=WRN]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=0] 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=1] [</a:t>
            </a:r>
            <a:r>
              <a:rPr lang="en-US" dirty="0" err="1"/>
              <a:t>P.Stat</a:t>
            </a:r>
            <a:r>
              <a:rPr lang="en-US" dirty="0"/>
              <a:t>=D.WRN]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=ERR]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&lt;&gt;0]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=*] [</a:t>
            </a:r>
            <a:r>
              <a:rPr lang="en-US" dirty="0" err="1"/>
              <a:t>P.Stat</a:t>
            </a:r>
            <a:r>
              <a:rPr lang="en-US" dirty="0"/>
              <a:t>=D.RUN1.ERR]</a:t>
            </a:r>
          </a:p>
        </p:txBody>
      </p:sp>
      <p:cxnSp>
        <p:nvCxnSpPr>
          <p:cNvPr id="7" name="Straight Arrow Connector 6"/>
          <p:cNvCxnSpPr>
            <a:stCxn id="86" idx="2"/>
            <a:endCxn id="9" idx="1"/>
          </p:cNvCxnSpPr>
          <p:nvPr/>
        </p:nvCxnSpPr>
        <p:spPr bwMode="auto">
          <a:xfrm>
            <a:off x="984940" y="3369274"/>
            <a:ext cx="1418948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" name="Flowchart: Decision 8"/>
          <p:cNvSpPr/>
          <p:nvPr/>
        </p:nvSpPr>
        <p:spPr bwMode="auto">
          <a:xfrm>
            <a:off x="2403888" y="3216427"/>
            <a:ext cx="506305" cy="305693"/>
          </a:xfrm>
          <a:prstGeom prst="flowChartDecision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OK?</a:t>
            </a: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 bwMode="auto">
          <a:xfrm>
            <a:off x="2910193" y="3369274"/>
            <a:ext cx="568211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478404" y="3284984"/>
            <a:ext cx="1042547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D.OK or D.WRN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3398" y="3292329"/>
            <a:ext cx="1169302" cy="15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RUN Refile Rf011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4786" y="3274997"/>
            <a:ext cx="324036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4786" y="3596825"/>
            <a:ext cx="936103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D.RUN1.ERR</a:t>
            </a:r>
          </a:p>
        </p:txBody>
      </p:sp>
      <p:cxnSp>
        <p:nvCxnSpPr>
          <p:cNvPr id="16392" name="Elbow Connector 16391"/>
          <p:cNvCxnSpPr>
            <a:stCxn id="16384" idx="6"/>
            <a:endCxn id="80" idx="0"/>
          </p:cNvCxnSpPr>
          <p:nvPr/>
        </p:nvCxnSpPr>
        <p:spPr bwMode="auto">
          <a:xfrm rot="10800000" flipV="1">
            <a:off x="938690" y="1690136"/>
            <a:ext cx="89874" cy="1198803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384" name="Flowchart: Connector 16383"/>
          <p:cNvSpPr>
            <a:spLocks noChangeAspect="1"/>
          </p:cNvSpPr>
          <p:nvPr/>
        </p:nvSpPr>
        <p:spPr bwMode="auto">
          <a:xfrm flipH="1">
            <a:off x="1028564" y="1647165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1" name="TextBox 16410"/>
          <p:cNvSpPr txBox="1"/>
          <p:nvPr/>
        </p:nvSpPr>
        <p:spPr>
          <a:xfrm>
            <a:off x="1083398" y="1349261"/>
            <a:ext cx="867035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 err="1"/>
              <a:t>Job.Rules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/>
          <a:stretch/>
        </p:blipFill>
        <p:spPr bwMode="auto">
          <a:xfrm>
            <a:off x="1172580" y="2533101"/>
            <a:ext cx="2293954" cy="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2" t="53356" r="8881" b="5462"/>
          <a:stretch/>
        </p:blipFill>
        <p:spPr bwMode="auto">
          <a:xfrm>
            <a:off x="3336420" y="2854904"/>
            <a:ext cx="670458" cy="27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213222" y="2267107"/>
            <a:ext cx="1394963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/>
              <a:t>Objects before refile</a:t>
            </a:r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 bwMode="auto">
          <a:xfrm flipH="1">
            <a:off x="893685" y="288894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25" name="Straight Arrow Connector 17424"/>
          <p:cNvCxnSpPr>
            <a:endCxn id="80" idx="2"/>
          </p:cNvCxnSpPr>
          <p:nvPr/>
        </p:nvCxnSpPr>
        <p:spPr bwMode="auto">
          <a:xfrm flipH="1" flipV="1">
            <a:off x="983695" y="2931912"/>
            <a:ext cx="192643" cy="178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6" name="Flowchart: Connector 85"/>
          <p:cNvSpPr>
            <a:spLocks noChangeAspect="1"/>
          </p:cNvSpPr>
          <p:nvPr/>
        </p:nvSpPr>
        <p:spPr bwMode="auto">
          <a:xfrm flipH="1">
            <a:off x="894930" y="3326302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2" name="Straight Arrow Connector 71"/>
          <p:cNvCxnSpPr>
            <a:stCxn id="80" idx="4"/>
            <a:endCxn id="86" idx="0"/>
          </p:cNvCxnSpPr>
          <p:nvPr/>
        </p:nvCxnSpPr>
        <p:spPr bwMode="auto">
          <a:xfrm>
            <a:off x="938690" y="2974883"/>
            <a:ext cx="1245" cy="351419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5" name="Elbow Connector 84"/>
          <p:cNvCxnSpPr>
            <a:stCxn id="9" idx="2"/>
            <a:endCxn id="31" idx="1"/>
          </p:cNvCxnSpPr>
          <p:nvPr/>
        </p:nvCxnSpPr>
        <p:spPr bwMode="auto">
          <a:xfrm rot="16200000" flipH="1">
            <a:off x="2740089" y="3439071"/>
            <a:ext cx="151649" cy="317745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495022" y="3596825"/>
            <a:ext cx="324036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2" y="4251992"/>
            <a:ext cx="2282664" cy="61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05" y="4557769"/>
            <a:ext cx="1022172" cy="3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flipH="1">
            <a:off x="3193468" y="3750713"/>
            <a:ext cx="830" cy="50127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7" name="Flowchart: Connector 126"/>
          <p:cNvSpPr>
            <a:spLocks noChangeAspect="1"/>
          </p:cNvSpPr>
          <p:nvPr/>
        </p:nvSpPr>
        <p:spPr bwMode="auto">
          <a:xfrm flipH="1">
            <a:off x="1028564" y="184891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8" name="Straight Arrow Connector 127"/>
          <p:cNvCxnSpPr>
            <a:stCxn id="139" idx="2"/>
            <a:endCxn id="129" idx="1"/>
          </p:cNvCxnSpPr>
          <p:nvPr/>
        </p:nvCxnSpPr>
        <p:spPr bwMode="auto">
          <a:xfrm>
            <a:off x="732056" y="5052524"/>
            <a:ext cx="1422463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9" name="Flowchart: Decision 128"/>
          <p:cNvSpPr/>
          <p:nvPr/>
        </p:nvSpPr>
        <p:spPr bwMode="auto">
          <a:xfrm>
            <a:off x="2154519" y="4899677"/>
            <a:ext cx="506305" cy="305693"/>
          </a:xfrm>
          <a:prstGeom prst="flowChartDecision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OK?</a:t>
            </a:r>
          </a:p>
        </p:txBody>
      </p:sp>
      <p:cxnSp>
        <p:nvCxnSpPr>
          <p:cNvPr id="130" name="Straight Arrow Connector 129"/>
          <p:cNvCxnSpPr>
            <a:stCxn id="129" idx="3"/>
          </p:cNvCxnSpPr>
          <p:nvPr/>
        </p:nvCxnSpPr>
        <p:spPr bwMode="auto">
          <a:xfrm>
            <a:off x="2660824" y="5052524"/>
            <a:ext cx="568211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3229035" y="4968234"/>
            <a:ext cx="1042547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D.OK or D.WRN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34029" y="4975579"/>
            <a:ext cx="1169302" cy="15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RUN Refile Rf012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25417" y="4958247"/>
            <a:ext cx="324036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25417" y="5280075"/>
            <a:ext cx="936103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D.RUN2.ERR</a:t>
            </a:r>
          </a:p>
        </p:txBody>
      </p:sp>
      <p:cxnSp>
        <p:nvCxnSpPr>
          <p:cNvPr id="135" name="Elbow Connector 16391"/>
          <p:cNvCxnSpPr>
            <a:stCxn id="127" idx="6"/>
            <a:endCxn id="137" idx="0"/>
          </p:cNvCxnSpPr>
          <p:nvPr/>
        </p:nvCxnSpPr>
        <p:spPr bwMode="auto">
          <a:xfrm rot="10800000" flipV="1">
            <a:off x="689322" y="1891884"/>
            <a:ext cx="339243" cy="2685483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7" name="Flowchart: Connector 136"/>
          <p:cNvSpPr>
            <a:spLocks noChangeAspect="1"/>
          </p:cNvSpPr>
          <p:nvPr/>
        </p:nvSpPr>
        <p:spPr bwMode="auto">
          <a:xfrm flipH="1">
            <a:off x="644316" y="4577368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Arrow Connector 137"/>
          <p:cNvCxnSpPr>
            <a:endCxn id="137" idx="2"/>
          </p:cNvCxnSpPr>
          <p:nvPr/>
        </p:nvCxnSpPr>
        <p:spPr bwMode="auto">
          <a:xfrm flipH="1">
            <a:off x="734326" y="4620295"/>
            <a:ext cx="423914" cy="45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9" name="Flowchart: Connector 138"/>
          <p:cNvSpPr>
            <a:spLocks noChangeAspect="1"/>
          </p:cNvSpPr>
          <p:nvPr/>
        </p:nvSpPr>
        <p:spPr bwMode="auto">
          <a:xfrm flipH="1">
            <a:off x="642046" y="5009552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Elbow Connector 139"/>
          <p:cNvCxnSpPr>
            <a:stCxn id="129" idx="2"/>
            <a:endCxn id="134" idx="1"/>
          </p:cNvCxnSpPr>
          <p:nvPr/>
        </p:nvCxnSpPr>
        <p:spPr bwMode="auto">
          <a:xfrm rot="16200000" flipH="1">
            <a:off x="2490720" y="5122321"/>
            <a:ext cx="151649" cy="317745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2245653" y="5280075"/>
            <a:ext cx="324036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116" name="Elbow Connector 115"/>
          <p:cNvCxnSpPr>
            <a:stCxn id="167" idx="2"/>
            <a:endCxn id="31" idx="3"/>
          </p:cNvCxnSpPr>
          <p:nvPr/>
        </p:nvCxnSpPr>
        <p:spPr bwMode="auto">
          <a:xfrm flipH="1">
            <a:off x="3910889" y="3017855"/>
            <a:ext cx="5465094" cy="655914"/>
          </a:xfrm>
          <a:prstGeom prst="bentConnector3">
            <a:avLst>
              <a:gd name="adj1" fmla="val -4183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7" name="Flowchart: Connector 166"/>
          <p:cNvSpPr>
            <a:spLocks noChangeAspect="1"/>
          </p:cNvSpPr>
          <p:nvPr/>
        </p:nvSpPr>
        <p:spPr bwMode="auto">
          <a:xfrm flipH="1">
            <a:off x="9285973" y="297488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Flowchart: Connector 170"/>
          <p:cNvSpPr>
            <a:spLocks noChangeAspect="1"/>
          </p:cNvSpPr>
          <p:nvPr/>
        </p:nvSpPr>
        <p:spPr bwMode="auto">
          <a:xfrm flipH="1">
            <a:off x="8985348" y="2802997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Elbow Connector 122"/>
          <p:cNvCxnSpPr>
            <a:stCxn id="171" idx="2"/>
            <a:endCxn id="25" idx="3"/>
          </p:cNvCxnSpPr>
          <p:nvPr/>
        </p:nvCxnSpPr>
        <p:spPr bwMode="auto">
          <a:xfrm flipH="1">
            <a:off x="4520951" y="2845969"/>
            <a:ext cx="4554407" cy="515959"/>
          </a:xfrm>
          <a:prstGeom prst="bentConnector3">
            <a:avLst>
              <a:gd name="adj1" fmla="val -9025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83" name="Flowchart: Connector 182"/>
          <p:cNvSpPr>
            <a:spLocks noChangeAspect="1"/>
          </p:cNvSpPr>
          <p:nvPr/>
        </p:nvSpPr>
        <p:spPr bwMode="auto">
          <a:xfrm flipH="1">
            <a:off x="7304412" y="164716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>
            <a:stCxn id="183" idx="2"/>
            <a:endCxn id="190" idx="0"/>
          </p:cNvCxnSpPr>
          <p:nvPr/>
        </p:nvCxnSpPr>
        <p:spPr bwMode="auto">
          <a:xfrm flipH="1">
            <a:off x="4376323" y="1690135"/>
            <a:ext cx="3018099" cy="849081"/>
          </a:xfrm>
          <a:prstGeom prst="bentConnector4">
            <a:avLst>
              <a:gd name="adj1" fmla="val -7574"/>
              <a:gd name="adj2" fmla="val 68983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90" name="Flowchart: Connector 189"/>
          <p:cNvSpPr>
            <a:spLocks noChangeAspect="1"/>
          </p:cNvSpPr>
          <p:nvPr/>
        </p:nvSpPr>
        <p:spPr bwMode="auto">
          <a:xfrm flipH="1">
            <a:off x="4331318" y="2539216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109081" y="2931682"/>
            <a:ext cx="199391" cy="151477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OR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313449" y="4629829"/>
            <a:ext cx="199391" cy="151477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OR</a:t>
            </a:r>
          </a:p>
        </p:txBody>
      </p:sp>
      <p:cxnSp>
        <p:nvCxnSpPr>
          <p:cNvPr id="170" name="Straight Arrow Connector 169"/>
          <p:cNvCxnSpPr>
            <a:stCxn id="137" idx="4"/>
            <a:endCxn id="139" idx="0"/>
          </p:cNvCxnSpPr>
          <p:nvPr/>
        </p:nvCxnSpPr>
        <p:spPr bwMode="auto">
          <a:xfrm flipH="1">
            <a:off x="687051" y="4663311"/>
            <a:ext cx="2270" cy="346241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1164369" y="3993282"/>
            <a:ext cx="1492671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/>
              <a:t>Objects after 2. Refile</a:t>
            </a:r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128464" y="3861048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4597926" y="4150364"/>
            <a:ext cx="5044595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;-- #Rule of Rf012: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=Default]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=OK] 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=D.OK]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=WRN]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=D.WRN]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=ERR]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&lt;&gt;0]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=D.RUN2.ERR]</a:t>
            </a:r>
          </a:p>
        </p:txBody>
      </p:sp>
      <p:sp>
        <p:nvSpPr>
          <p:cNvPr id="226" name="Flowchart: Connector 225"/>
          <p:cNvSpPr>
            <a:spLocks noChangeAspect="1"/>
          </p:cNvSpPr>
          <p:nvPr/>
        </p:nvSpPr>
        <p:spPr bwMode="auto">
          <a:xfrm flipH="1">
            <a:off x="7304412" y="184891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7" name="Straight Arrow Connector 148"/>
          <p:cNvCxnSpPr>
            <a:stCxn id="226" idx="2"/>
            <a:endCxn id="230" idx="0"/>
          </p:cNvCxnSpPr>
          <p:nvPr/>
        </p:nvCxnSpPr>
        <p:spPr bwMode="auto">
          <a:xfrm flipH="1">
            <a:off x="4727296" y="1891885"/>
            <a:ext cx="2667126" cy="2317135"/>
          </a:xfrm>
          <a:prstGeom prst="bentConnector4">
            <a:avLst>
              <a:gd name="adj1" fmla="val -89430"/>
              <a:gd name="adj2" fmla="val 91134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0" name="Flowchart: Connector 229"/>
          <p:cNvSpPr>
            <a:spLocks noChangeAspect="1"/>
          </p:cNvSpPr>
          <p:nvPr/>
        </p:nvSpPr>
        <p:spPr bwMode="auto">
          <a:xfrm flipH="1">
            <a:off x="4682291" y="420902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7" name="Elbow Connector 236"/>
          <p:cNvCxnSpPr>
            <a:stCxn id="238" idx="2"/>
            <a:endCxn id="134" idx="3"/>
          </p:cNvCxnSpPr>
          <p:nvPr/>
        </p:nvCxnSpPr>
        <p:spPr bwMode="auto">
          <a:xfrm flipH="1">
            <a:off x="3661520" y="4672659"/>
            <a:ext cx="6026006" cy="684360"/>
          </a:xfrm>
          <a:prstGeom prst="bentConnector3">
            <a:avLst>
              <a:gd name="adj1" fmla="val -2150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38" name="Flowchart: Connector 237"/>
          <p:cNvSpPr>
            <a:spLocks noChangeAspect="1"/>
          </p:cNvSpPr>
          <p:nvPr/>
        </p:nvSpPr>
        <p:spPr bwMode="auto">
          <a:xfrm flipH="1">
            <a:off x="9597516" y="4629687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9" name="Flowchart: Connector 238"/>
          <p:cNvSpPr>
            <a:spLocks noChangeAspect="1"/>
          </p:cNvSpPr>
          <p:nvPr/>
        </p:nvSpPr>
        <p:spPr bwMode="auto">
          <a:xfrm flipH="1">
            <a:off x="9330978" y="4465835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0" name="Elbow Connector 239"/>
          <p:cNvCxnSpPr>
            <a:stCxn id="239" idx="2"/>
            <a:endCxn id="131" idx="3"/>
          </p:cNvCxnSpPr>
          <p:nvPr/>
        </p:nvCxnSpPr>
        <p:spPr bwMode="auto">
          <a:xfrm flipH="1">
            <a:off x="4271582" y="4508807"/>
            <a:ext cx="5149406" cy="536371"/>
          </a:xfrm>
          <a:prstGeom prst="bentConnector3">
            <a:avLst>
              <a:gd name="adj1" fmla="val -606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7" name="TextBox 246"/>
          <p:cNvSpPr txBox="1"/>
          <p:nvPr/>
        </p:nvSpPr>
        <p:spPr>
          <a:xfrm rot="16200000">
            <a:off x="-457697" y="2910133"/>
            <a:ext cx="1597306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1 Start</a:t>
            </a:r>
          </a:p>
        </p:txBody>
      </p:sp>
      <p:sp>
        <p:nvSpPr>
          <p:cNvPr id="249" name="TextBox 248"/>
          <p:cNvSpPr txBox="1"/>
          <p:nvPr/>
        </p:nvSpPr>
        <p:spPr>
          <a:xfrm rot="16200000">
            <a:off x="-479012" y="4625545"/>
            <a:ext cx="1639935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2</a:t>
            </a:r>
          </a:p>
        </p:txBody>
      </p:sp>
      <p:cxnSp>
        <p:nvCxnSpPr>
          <p:cNvPr id="264" name="Straight Connector 263"/>
          <p:cNvCxnSpPr/>
          <p:nvPr/>
        </p:nvCxnSpPr>
        <p:spPr bwMode="auto">
          <a:xfrm>
            <a:off x="128464" y="2168860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134938" y="5661248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Arrow Connector 265"/>
          <p:cNvCxnSpPr/>
          <p:nvPr/>
        </p:nvCxnSpPr>
        <p:spPr bwMode="auto">
          <a:xfrm flipH="1">
            <a:off x="3193468" y="5532732"/>
            <a:ext cx="830" cy="50127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7" name="TextBox 266"/>
          <p:cNvSpPr txBox="1"/>
          <p:nvPr/>
        </p:nvSpPr>
        <p:spPr>
          <a:xfrm rot="16200000">
            <a:off x="-36770" y="6039895"/>
            <a:ext cx="755452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3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950433" y="6052396"/>
            <a:ext cx="3362607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l"/>
            <a:r>
              <a:rPr lang="en-US" sz="1100" dirty="0"/>
              <a:t>.. Using same Schema like in Refile 1 .. 2</a:t>
            </a:r>
          </a:p>
        </p:txBody>
      </p:sp>
    </p:spTree>
    <p:extLst>
      <p:ext uri="{BB962C8B-B14F-4D97-AF65-F5344CB8AC3E}">
        <p14:creationId xmlns:p14="http://schemas.microsoft.com/office/powerpoint/2010/main" val="6330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12" name="Straight Arrow Connector 16411"/>
          <p:cNvCxnSpPr>
            <a:endCxn id="77" idx="6"/>
          </p:cNvCxnSpPr>
          <p:nvPr/>
        </p:nvCxnSpPr>
        <p:spPr bwMode="auto">
          <a:xfrm flipV="1">
            <a:off x="2300865" y="3752112"/>
            <a:ext cx="4986590" cy="924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Job.Rules</a:t>
            </a:r>
            <a:r>
              <a:rPr lang="en-US" dirty="0"/>
              <a:t> in Detail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Refile Process Workflow Settings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" y="5266625"/>
            <a:ext cx="6485461" cy="7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8" y="1345478"/>
            <a:ext cx="4477722" cy="16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7"/>
          <a:stretch/>
        </p:blipFill>
        <p:spPr bwMode="auto">
          <a:xfrm>
            <a:off x="5016382" y="1328458"/>
            <a:ext cx="4050450" cy="75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1" y="3392996"/>
            <a:ext cx="1980220" cy="14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12" y="3392996"/>
            <a:ext cx="2020488" cy="14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0" y="3392996"/>
            <a:ext cx="2079478" cy="14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4" idx="4"/>
            <a:endCxn id="16389" idx="0"/>
          </p:cNvCxnSpPr>
          <p:nvPr/>
        </p:nvCxnSpPr>
        <p:spPr bwMode="auto">
          <a:xfrm rot="5400000">
            <a:off x="3173881" y="-136762"/>
            <a:ext cx="1670999" cy="5388517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05" y="3121892"/>
            <a:ext cx="2104272" cy="25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lowchart: Connector 23"/>
          <p:cNvSpPr>
            <a:spLocks noChangeAspect="1"/>
          </p:cNvSpPr>
          <p:nvPr/>
        </p:nvSpPr>
        <p:spPr bwMode="auto">
          <a:xfrm flipH="1">
            <a:off x="6658633" y="1636054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Elbow Connector 19"/>
          <p:cNvCxnSpPr>
            <a:stCxn id="24" idx="4"/>
            <a:endCxn id="16390" idx="0"/>
          </p:cNvCxnSpPr>
          <p:nvPr/>
        </p:nvCxnSpPr>
        <p:spPr bwMode="auto">
          <a:xfrm rot="5400000">
            <a:off x="4366198" y="1055555"/>
            <a:ext cx="1670999" cy="3003882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Elbow Connector 24"/>
          <p:cNvCxnSpPr>
            <a:stCxn id="24" idx="4"/>
            <a:endCxn id="16391" idx="0"/>
          </p:cNvCxnSpPr>
          <p:nvPr/>
        </p:nvCxnSpPr>
        <p:spPr bwMode="auto">
          <a:xfrm rot="5400000">
            <a:off x="5496820" y="2186177"/>
            <a:ext cx="1670999" cy="742639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410" name="TextBox 16409"/>
          <p:cNvSpPr txBox="1"/>
          <p:nvPr/>
        </p:nvSpPr>
        <p:spPr>
          <a:xfrm>
            <a:off x="325012" y="4941168"/>
            <a:ext cx="2364500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Entire Rules for SP and AP Refile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6905" y="2846678"/>
            <a:ext cx="2364500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Edit Object Status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/>
          <a:stretch/>
        </p:blipFill>
        <p:spPr bwMode="auto">
          <a:xfrm>
            <a:off x="7405909" y="5707223"/>
            <a:ext cx="2293954" cy="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414" name="Elbow Connector 16413"/>
          <p:cNvCxnSpPr>
            <a:stCxn id="77" idx="6"/>
            <a:endCxn id="68" idx="6"/>
          </p:cNvCxnSpPr>
          <p:nvPr/>
        </p:nvCxnSpPr>
        <p:spPr bwMode="auto">
          <a:xfrm rot="10800000" flipH="1" flipV="1">
            <a:off x="7287455" y="3752112"/>
            <a:ext cx="1691736" cy="2721318"/>
          </a:xfrm>
          <a:prstGeom prst="bentConnector3">
            <a:avLst>
              <a:gd name="adj1" fmla="val -10886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8" name="Flowchart: Connector 67"/>
          <p:cNvSpPr>
            <a:spLocks noChangeAspect="1"/>
          </p:cNvSpPr>
          <p:nvPr/>
        </p:nvSpPr>
        <p:spPr bwMode="auto">
          <a:xfrm flipH="1">
            <a:off x="8979191" y="6430458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 bwMode="auto">
          <a:xfrm flipH="1">
            <a:off x="7287455" y="370914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Straight Arrow Connector 53"/>
          <p:cNvCxnSpPr>
            <a:stCxn id="68" idx="0"/>
          </p:cNvCxnSpPr>
          <p:nvPr/>
        </p:nvCxnSpPr>
        <p:spPr bwMode="auto">
          <a:xfrm flipV="1">
            <a:off x="9024196" y="6309320"/>
            <a:ext cx="0" cy="12113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268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Scripts/</a:t>
            </a:r>
            <a:r>
              <a:rPr lang="de-DE" altLang="en-US" dirty="0" err="1"/>
              <a:t>Param</a:t>
            </a:r>
            <a:r>
              <a:rPr lang="de-DE" altLang="en-US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40769"/>
            <a:ext cx="9387192" cy="1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Scripts/</a:t>
            </a:r>
            <a:r>
              <a:rPr lang="de-DE" altLang="en-US" dirty="0" err="1"/>
              <a:t>Param</a:t>
            </a:r>
            <a:r>
              <a:rPr lang="de-DE" altLang="en-U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4" y="1304764"/>
            <a:ext cx="6662821" cy="491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834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Job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7" y="1772816"/>
            <a:ext cx="9404350" cy="393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936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/>
              <a:t>Refile Method is enhanced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8913" y="981075"/>
            <a:ext cx="9561512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tabLst>
                <a:tab pos="4211638" algn="l"/>
              </a:tabLst>
              <a:defRPr/>
            </a:pPr>
            <a:r>
              <a:rPr lang="en-GB" sz="1050" b="1" dirty="0">
                <a:latin typeface="+mn-lt"/>
              </a:rPr>
              <a:t>Following enhancement has bee done to optimize Refile Process</a:t>
            </a: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 err="1">
                <a:latin typeface="+mn-lt"/>
              </a:rPr>
              <a:t>Nx.Syslog</a:t>
            </a:r>
            <a:r>
              <a:rPr lang="en-GB" sz="1050" dirty="0">
                <a:latin typeface="+mn-lt"/>
              </a:rPr>
              <a:t> file is now also scanned	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 better overview because less need to view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Nx.Sylog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by Hand</a:t>
            </a:r>
            <a:endParaRPr lang="en-GB" sz="1050" dirty="0">
              <a:latin typeface="+mn-lt"/>
            </a:endParaRP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>
                <a:latin typeface="+mn-lt"/>
              </a:rPr>
              <a:t>All analyses are done by </a:t>
            </a:r>
            <a:r>
              <a:rPr lang="en-GB" sz="1050" dirty="0" err="1">
                <a:latin typeface="+mn-lt"/>
              </a:rPr>
              <a:t>JobClient</a:t>
            </a:r>
            <a:r>
              <a:rPr lang="en-GB" sz="1050" dirty="0">
                <a:latin typeface="+mn-lt"/>
              </a:rPr>
              <a:t> via </a:t>
            </a:r>
            <a:r>
              <a:rPr lang="en-GB" sz="1050" dirty="0" err="1">
                <a:latin typeface="+mn-lt"/>
              </a:rPr>
              <a:t>JobClientCmd</a:t>
            </a:r>
            <a:r>
              <a:rPr lang="en-GB" sz="1050" dirty="0">
                <a:latin typeface="+mn-lt"/>
              </a:rPr>
              <a:t> Tools	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 Process time improved because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JobClient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do the analyses</a:t>
            </a:r>
            <a:br>
              <a:rPr lang="en-GB" sz="1050" dirty="0">
                <a:latin typeface="+mn-lt"/>
                <a:sym typeface="Wingdings" panose="05000000000000000000" pitchFamily="2" charset="2"/>
              </a:rPr>
            </a:br>
            <a:r>
              <a:rPr lang="en-GB" sz="1050" dirty="0">
                <a:latin typeface="+mn-lt"/>
                <a:sym typeface="Wingdings" panose="05000000000000000000" pitchFamily="2" charset="2"/>
              </a:rPr>
              <a:t>		less lost Job’s 	</a:t>
            </a: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>
                <a:latin typeface="+mn-lt"/>
                <a:sym typeface="Wingdings" panose="05000000000000000000" pitchFamily="2" charset="2"/>
              </a:rPr>
              <a:t>Jobs now Automated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splittes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Owing and Replica Object’s 	 less refile rules required</a:t>
            </a:r>
            <a:endParaRPr lang="en-GB" sz="1050" dirty="0">
              <a:latin typeface="+mn-lt"/>
            </a:endParaRPr>
          </a:p>
        </p:txBody>
      </p:sp>
      <p:cxnSp>
        <p:nvCxnSpPr>
          <p:cNvPr id="4100" name="Gerade Verbindung mit Pfeil 16"/>
          <p:cNvCxnSpPr>
            <a:cxnSpLocks noChangeShapeType="1"/>
          </p:cNvCxnSpPr>
          <p:nvPr/>
        </p:nvCxnSpPr>
        <p:spPr bwMode="auto">
          <a:xfrm flipV="1">
            <a:off x="3562350" y="3373438"/>
            <a:ext cx="0" cy="555625"/>
          </a:xfrm>
          <a:prstGeom prst="straightConnector1">
            <a:avLst/>
          </a:prstGeom>
          <a:noFill/>
          <a:ln w="19050" algn="ctr">
            <a:solidFill>
              <a:srgbClr val="E90649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75"/>
            <a:ext cx="8953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181475"/>
            <a:ext cx="6751638" cy="189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Freihandform 24"/>
          <p:cNvSpPr>
            <a:spLocks/>
          </p:cNvSpPr>
          <p:nvPr/>
        </p:nvSpPr>
        <p:spPr bwMode="auto">
          <a:xfrm>
            <a:off x="2295525" y="3359150"/>
            <a:ext cx="2543175" cy="1303338"/>
          </a:xfrm>
          <a:custGeom>
            <a:avLst/>
            <a:gdLst>
              <a:gd name="T0" fmla="*/ 0 w 2347535"/>
              <a:gd name="T1" fmla="*/ 1303020 h 1303020"/>
              <a:gd name="T2" fmla="*/ 0 w 2347535"/>
              <a:gd name="T3" fmla="*/ 883920 h 1303020"/>
              <a:gd name="T4" fmla="*/ 2543163 w 2347535"/>
              <a:gd name="T5" fmla="*/ 871269 h 1303020"/>
              <a:gd name="T6" fmla="*/ 2526030 w 2347535"/>
              <a:gd name="T7" fmla="*/ 0 h 1303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47535" h="1303020">
                <a:moveTo>
                  <a:pt x="0" y="1303020"/>
                </a:moveTo>
                <a:lnTo>
                  <a:pt x="0" y="883920"/>
                </a:lnTo>
                <a:lnTo>
                  <a:pt x="2347535" y="871269"/>
                </a:lnTo>
                <a:cubicBezTo>
                  <a:pt x="2344995" y="569009"/>
                  <a:pt x="2334260" y="302260"/>
                  <a:pt x="2331720" y="0"/>
                </a:cubicBez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4" name="Freihandform 25"/>
          <p:cNvSpPr>
            <a:spLocks/>
          </p:cNvSpPr>
          <p:nvPr/>
        </p:nvSpPr>
        <p:spPr bwMode="auto">
          <a:xfrm>
            <a:off x="2551113" y="3373438"/>
            <a:ext cx="3036887" cy="1531937"/>
          </a:xfrm>
          <a:custGeom>
            <a:avLst/>
            <a:gdLst>
              <a:gd name="T0" fmla="*/ 0 w 2804160"/>
              <a:gd name="T1" fmla="*/ 1531620 h 1531620"/>
              <a:gd name="T2" fmla="*/ 321945 w 2804160"/>
              <a:gd name="T3" fmla="*/ 1257300 h 1531620"/>
              <a:gd name="T4" fmla="*/ 313690 w 2804160"/>
              <a:gd name="T5" fmla="*/ 990600 h 1531620"/>
              <a:gd name="T6" fmla="*/ 3037840 w 2804160"/>
              <a:gd name="T7" fmla="*/ 998220 h 1531620"/>
              <a:gd name="T8" fmla="*/ 3037840 w 2804160"/>
              <a:gd name="T9" fmla="*/ 0 h 153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04160" h="1531620">
                <a:moveTo>
                  <a:pt x="0" y="1531620"/>
                </a:moveTo>
                <a:lnTo>
                  <a:pt x="297180" y="1257300"/>
                </a:lnTo>
                <a:lnTo>
                  <a:pt x="289560" y="990600"/>
                </a:lnTo>
                <a:lnTo>
                  <a:pt x="2804160" y="998220"/>
                </a:lnTo>
                <a:lnTo>
                  <a:pt x="280416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5" name="Freihandform 26"/>
          <p:cNvSpPr>
            <a:spLocks/>
          </p:cNvSpPr>
          <p:nvPr/>
        </p:nvSpPr>
        <p:spPr bwMode="auto">
          <a:xfrm>
            <a:off x="2476500" y="3373438"/>
            <a:ext cx="3492500" cy="2484437"/>
          </a:xfrm>
          <a:custGeom>
            <a:avLst/>
            <a:gdLst>
              <a:gd name="T0" fmla="*/ 0 w 3223260"/>
              <a:gd name="T1" fmla="*/ 2484120 h 2484120"/>
              <a:gd name="T2" fmla="*/ 1213485 w 3223260"/>
              <a:gd name="T3" fmla="*/ 1226820 h 2484120"/>
              <a:gd name="T4" fmla="*/ 3491865 w 3223260"/>
              <a:gd name="T5" fmla="*/ 1242060 h 2484120"/>
              <a:gd name="T6" fmla="*/ 3475355 w 3223260"/>
              <a:gd name="T7" fmla="*/ 0 h 24841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3260" h="2484120">
                <a:moveTo>
                  <a:pt x="0" y="2484120"/>
                </a:moveTo>
                <a:lnTo>
                  <a:pt x="1120140" y="1226820"/>
                </a:lnTo>
                <a:lnTo>
                  <a:pt x="3223260" y="1242060"/>
                </a:lnTo>
                <a:lnTo>
                  <a:pt x="320802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6" name="Freihandform 27"/>
          <p:cNvSpPr>
            <a:spLocks/>
          </p:cNvSpPr>
          <p:nvPr/>
        </p:nvSpPr>
        <p:spPr bwMode="auto">
          <a:xfrm>
            <a:off x="2262188" y="3405188"/>
            <a:ext cx="4225925" cy="2605087"/>
          </a:xfrm>
          <a:custGeom>
            <a:avLst/>
            <a:gdLst>
              <a:gd name="T0" fmla="*/ 0 w 3901440"/>
              <a:gd name="T1" fmla="*/ 2590800 h 2606040"/>
              <a:gd name="T2" fmla="*/ 0 w 3901440"/>
              <a:gd name="T3" fmla="*/ 2590800 h 2606040"/>
              <a:gd name="T4" fmla="*/ 701675 w 3901440"/>
              <a:gd name="T5" fmla="*/ 2606040 h 2606040"/>
              <a:gd name="T6" fmla="*/ 1840865 w 3901440"/>
              <a:gd name="T7" fmla="*/ 1356360 h 2606040"/>
              <a:gd name="T8" fmla="*/ 3805555 w 3901440"/>
              <a:gd name="T9" fmla="*/ 1341120 h 2606040"/>
              <a:gd name="T10" fmla="*/ 3863340 w 3901440"/>
              <a:gd name="T11" fmla="*/ 1173480 h 2606040"/>
              <a:gd name="T12" fmla="*/ 4226560 w 3901440"/>
              <a:gd name="T13" fmla="*/ 1181100 h 2606040"/>
              <a:gd name="T14" fmla="*/ 4193540 w 3901440"/>
              <a:gd name="T15" fmla="*/ 0 h 26060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01440" h="2606040">
                <a:moveTo>
                  <a:pt x="0" y="2590800"/>
                </a:moveTo>
                <a:lnTo>
                  <a:pt x="0" y="2590800"/>
                </a:lnTo>
                <a:lnTo>
                  <a:pt x="647700" y="2606040"/>
                </a:lnTo>
                <a:lnTo>
                  <a:pt x="1699260" y="1356360"/>
                </a:lnTo>
                <a:lnTo>
                  <a:pt x="3512820" y="1341120"/>
                </a:lnTo>
                <a:lnTo>
                  <a:pt x="3566160" y="1173480"/>
                </a:lnTo>
                <a:lnTo>
                  <a:pt x="3901440" y="1181100"/>
                </a:lnTo>
                <a:lnTo>
                  <a:pt x="387096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4107" name="Gruppieren 2047"/>
          <p:cNvGrpSpPr>
            <a:grpSpLocks/>
          </p:cNvGrpSpPr>
          <p:nvPr/>
        </p:nvGrpSpPr>
        <p:grpSpPr bwMode="auto">
          <a:xfrm>
            <a:off x="392113" y="3511550"/>
            <a:ext cx="3429000" cy="628650"/>
            <a:chOff x="362192" y="2507504"/>
            <a:chExt cx="3021676" cy="515295"/>
          </a:xfrm>
        </p:grpSpPr>
        <p:pic>
          <p:nvPicPr>
            <p:cNvPr id="411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2" y="2671298"/>
              <a:ext cx="3021676" cy="351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2" y="2507504"/>
              <a:ext cx="861436" cy="1637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8" name="Geschweifte Klammer rechts 2062"/>
          <p:cNvSpPr>
            <a:spLocks/>
          </p:cNvSpPr>
          <p:nvPr/>
        </p:nvSpPr>
        <p:spPr bwMode="auto">
          <a:xfrm rot="-5400000">
            <a:off x="5015707" y="1410493"/>
            <a:ext cx="654050" cy="2963863"/>
          </a:xfrm>
          <a:prstGeom prst="rightBrace">
            <a:avLst>
              <a:gd name="adj1" fmla="val 59057"/>
              <a:gd name="adj2" fmla="val 44491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Textfeld 2063"/>
          <p:cNvSpPr txBox="1"/>
          <p:nvPr/>
        </p:nvSpPr>
        <p:spPr>
          <a:xfrm>
            <a:off x="4375150" y="2293938"/>
            <a:ext cx="1638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</a:t>
            </a:r>
            <a:r>
              <a:rPr lang="en-GB" sz="1200" dirty="0" err="1">
                <a:latin typeface="+mn-lt"/>
              </a:rPr>
              <a:t>Nx.Sylog</a:t>
            </a:r>
            <a:endParaRPr lang="en-GB" sz="1200" dirty="0">
              <a:latin typeface="+mn-lt"/>
            </a:endParaRPr>
          </a:p>
        </p:txBody>
      </p:sp>
      <p:sp>
        <p:nvSpPr>
          <p:cNvPr id="4110" name="Geschweifte Klammer rechts 48"/>
          <p:cNvSpPr>
            <a:spLocks/>
          </p:cNvSpPr>
          <p:nvPr/>
        </p:nvSpPr>
        <p:spPr bwMode="auto">
          <a:xfrm rot="-5400000">
            <a:off x="3328988" y="2687637"/>
            <a:ext cx="654050" cy="409575"/>
          </a:xfrm>
          <a:prstGeom prst="rightBrace">
            <a:avLst>
              <a:gd name="adj1" fmla="val 59019"/>
              <a:gd name="adj2" fmla="val 52889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0" name="Textfeld 49"/>
          <p:cNvSpPr txBox="1"/>
          <p:nvPr/>
        </p:nvSpPr>
        <p:spPr>
          <a:xfrm>
            <a:off x="2886075" y="2293938"/>
            <a:ext cx="1638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Rf.log</a:t>
            </a:r>
          </a:p>
        </p:txBody>
      </p:sp>
      <p:sp>
        <p:nvSpPr>
          <p:cNvPr id="2067" name="Freihandform 2066"/>
          <p:cNvSpPr/>
          <p:nvPr/>
        </p:nvSpPr>
        <p:spPr bwMode="auto">
          <a:xfrm flipV="1">
            <a:off x="3738563" y="2097088"/>
            <a:ext cx="3324225" cy="769937"/>
          </a:xfrm>
          <a:custGeom>
            <a:avLst/>
            <a:gdLst>
              <a:gd name="connsiteX0" fmla="*/ 0 w 3181350"/>
              <a:gd name="connsiteY0" fmla="*/ 49656 h 681434"/>
              <a:gd name="connsiteX1" fmla="*/ 638175 w 3181350"/>
              <a:gd name="connsiteY1" fmla="*/ 668781 h 681434"/>
              <a:gd name="connsiteX2" fmla="*/ 2781300 w 3181350"/>
              <a:gd name="connsiteY2" fmla="*/ 430656 h 681434"/>
              <a:gd name="connsiteX3" fmla="*/ 3181350 w 3181350"/>
              <a:gd name="connsiteY3" fmla="*/ 2031 h 681434"/>
              <a:gd name="connsiteX0" fmla="*/ 0 w 3181350"/>
              <a:gd name="connsiteY0" fmla="*/ 49886 h 678248"/>
              <a:gd name="connsiteX1" fmla="*/ 638175 w 3181350"/>
              <a:gd name="connsiteY1" fmla="*/ 669011 h 678248"/>
              <a:gd name="connsiteX2" fmla="*/ 2768132 w 3181350"/>
              <a:gd name="connsiteY2" fmla="*/ 392786 h 678248"/>
              <a:gd name="connsiteX3" fmla="*/ 3181350 w 3181350"/>
              <a:gd name="connsiteY3" fmla="*/ 2261 h 678248"/>
              <a:gd name="connsiteX0" fmla="*/ 0 w 3181350"/>
              <a:gd name="connsiteY0" fmla="*/ 50279 h 680637"/>
              <a:gd name="connsiteX1" fmla="*/ 638175 w 3181350"/>
              <a:gd name="connsiteY1" fmla="*/ 669404 h 680637"/>
              <a:gd name="connsiteX2" fmla="*/ 2768132 w 3181350"/>
              <a:gd name="connsiteY2" fmla="*/ 393179 h 680637"/>
              <a:gd name="connsiteX3" fmla="*/ 3181350 w 3181350"/>
              <a:gd name="connsiteY3" fmla="*/ 2654 h 680637"/>
              <a:gd name="connsiteX0" fmla="*/ 0 w 3181350"/>
              <a:gd name="connsiteY0" fmla="*/ 50069 h 679340"/>
              <a:gd name="connsiteX1" fmla="*/ 638175 w 3181350"/>
              <a:gd name="connsiteY1" fmla="*/ 669194 h 679340"/>
              <a:gd name="connsiteX2" fmla="*/ 2768132 w 3181350"/>
              <a:gd name="connsiteY2" fmla="*/ 392969 h 679340"/>
              <a:gd name="connsiteX3" fmla="*/ 3181350 w 3181350"/>
              <a:gd name="connsiteY3" fmla="*/ 2444 h 679340"/>
              <a:gd name="connsiteX0" fmla="*/ 0 w 3186719"/>
              <a:gd name="connsiteY0" fmla="*/ 50749 h 683596"/>
              <a:gd name="connsiteX1" fmla="*/ 638175 w 3186719"/>
              <a:gd name="connsiteY1" fmla="*/ 669874 h 683596"/>
              <a:gd name="connsiteX2" fmla="*/ 2768132 w 3186719"/>
              <a:gd name="connsiteY2" fmla="*/ 393649 h 683596"/>
              <a:gd name="connsiteX3" fmla="*/ 3181350 w 3186719"/>
              <a:gd name="connsiteY3" fmla="*/ 3124 h 683596"/>
              <a:gd name="connsiteX0" fmla="*/ 0 w 3260361"/>
              <a:gd name="connsiteY0" fmla="*/ 43574 h 671902"/>
              <a:gd name="connsiteX1" fmla="*/ 638175 w 3260361"/>
              <a:gd name="connsiteY1" fmla="*/ 662699 h 671902"/>
              <a:gd name="connsiteX2" fmla="*/ 2768132 w 3260361"/>
              <a:gd name="connsiteY2" fmla="*/ 386474 h 671902"/>
              <a:gd name="connsiteX3" fmla="*/ 3260361 w 3260361"/>
              <a:gd name="connsiteY3" fmla="*/ 2299 h 671902"/>
              <a:gd name="connsiteX0" fmla="*/ 0 w 3207687"/>
              <a:gd name="connsiteY0" fmla="*/ 43574 h 671902"/>
              <a:gd name="connsiteX1" fmla="*/ 638175 w 3207687"/>
              <a:gd name="connsiteY1" fmla="*/ 662699 h 671902"/>
              <a:gd name="connsiteX2" fmla="*/ 2768132 w 3207687"/>
              <a:gd name="connsiteY2" fmla="*/ 386474 h 671902"/>
              <a:gd name="connsiteX3" fmla="*/ 3207687 w 3207687"/>
              <a:gd name="connsiteY3" fmla="*/ 2299 h 671902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10497"/>
              <a:gd name="connsiteY0" fmla="*/ 41275 h 669603"/>
              <a:gd name="connsiteX1" fmla="*/ 638175 w 3210497"/>
              <a:gd name="connsiteY1" fmla="*/ 660400 h 669603"/>
              <a:gd name="connsiteX2" fmla="*/ 2768132 w 3210497"/>
              <a:gd name="connsiteY2" fmla="*/ 384175 h 669603"/>
              <a:gd name="connsiteX3" fmla="*/ 3207687 w 3210497"/>
              <a:gd name="connsiteY3" fmla="*/ 0 h 669603"/>
              <a:gd name="connsiteX0" fmla="*/ 0 w 3210497"/>
              <a:gd name="connsiteY0" fmla="*/ 60325 h 688757"/>
              <a:gd name="connsiteX1" fmla="*/ 638175 w 3210497"/>
              <a:gd name="connsiteY1" fmla="*/ 679450 h 688757"/>
              <a:gd name="connsiteX2" fmla="*/ 2768132 w 3210497"/>
              <a:gd name="connsiteY2" fmla="*/ 403225 h 688757"/>
              <a:gd name="connsiteX3" fmla="*/ 3207687 w 3210497"/>
              <a:gd name="connsiteY3" fmla="*/ 0 h 688757"/>
              <a:gd name="connsiteX0" fmla="*/ 0 w 3207687"/>
              <a:gd name="connsiteY0" fmla="*/ 60325 h 688757"/>
              <a:gd name="connsiteX1" fmla="*/ 638175 w 3207687"/>
              <a:gd name="connsiteY1" fmla="*/ 679450 h 688757"/>
              <a:gd name="connsiteX2" fmla="*/ 2768132 w 3207687"/>
              <a:gd name="connsiteY2" fmla="*/ 403225 h 688757"/>
              <a:gd name="connsiteX3" fmla="*/ 3207687 w 3207687"/>
              <a:gd name="connsiteY3" fmla="*/ 0 h 688757"/>
              <a:gd name="connsiteX0" fmla="*/ 0 w 3207687"/>
              <a:gd name="connsiteY0" fmla="*/ 60325 h 716028"/>
              <a:gd name="connsiteX1" fmla="*/ 638175 w 3207687"/>
              <a:gd name="connsiteY1" fmla="*/ 679450 h 716028"/>
              <a:gd name="connsiteX2" fmla="*/ 2471841 w 3207687"/>
              <a:gd name="connsiteY2" fmla="*/ 574675 h 716028"/>
              <a:gd name="connsiteX3" fmla="*/ 3207687 w 3207687"/>
              <a:gd name="connsiteY3" fmla="*/ 0 h 716028"/>
              <a:gd name="connsiteX0" fmla="*/ 0 w 3207687"/>
              <a:gd name="connsiteY0" fmla="*/ 60325 h 631575"/>
              <a:gd name="connsiteX1" fmla="*/ 651343 w 3207687"/>
              <a:gd name="connsiteY1" fmla="*/ 552450 h 631575"/>
              <a:gd name="connsiteX2" fmla="*/ 2471841 w 3207687"/>
              <a:gd name="connsiteY2" fmla="*/ 574675 h 631575"/>
              <a:gd name="connsiteX3" fmla="*/ 3207687 w 3207687"/>
              <a:gd name="connsiteY3" fmla="*/ 0 h 631575"/>
              <a:gd name="connsiteX0" fmla="*/ 0 w 3207687"/>
              <a:gd name="connsiteY0" fmla="*/ 60325 h 633615"/>
              <a:gd name="connsiteX1" fmla="*/ 651343 w 3207687"/>
              <a:gd name="connsiteY1" fmla="*/ 552450 h 633615"/>
              <a:gd name="connsiteX2" fmla="*/ 2471841 w 3207687"/>
              <a:gd name="connsiteY2" fmla="*/ 574675 h 633615"/>
              <a:gd name="connsiteX3" fmla="*/ 3207687 w 3207687"/>
              <a:gd name="connsiteY3" fmla="*/ 0 h 633615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003599"/>
              <a:gd name="connsiteX1" fmla="*/ 651343 w 3220856"/>
              <a:gd name="connsiteY1" fmla="*/ 1003300 h 1003599"/>
              <a:gd name="connsiteX2" fmla="*/ 2353324 w 3220856"/>
              <a:gd name="connsiteY2" fmla="*/ 574675 h 1003599"/>
              <a:gd name="connsiteX3" fmla="*/ 3220856 w 3220856"/>
              <a:gd name="connsiteY3" fmla="*/ 0 h 1003599"/>
              <a:gd name="connsiteX0" fmla="*/ 0 w 3220856"/>
              <a:gd name="connsiteY0" fmla="*/ 511175 h 692811"/>
              <a:gd name="connsiteX1" fmla="*/ 815949 w 3220856"/>
              <a:gd name="connsiteY1" fmla="*/ 673100 h 692811"/>
              <a:gd name="connsiteX2" fmla="*/ 2353324 w 3220856"/>
              <a:gd name="connsiteY2" fmla="*/ 574675 h 692811"/>
              <a:gd name="connsiteX3" fmla="*/ 3220856 w 3220856"/>
              <a:gd name="connsiteY3" fmla="*/ 0 h 692811"/>
              <a:gd name="connsiteX0" fmla="*/ 0 w 3181350"/>
              <a:gd name="connsiteY0" fmla="*/ 492125 h 683583"/>
              <a:gd name="connsiteX1" fmla="*/ 776443 w 3181350"/>
              <a:gd name="connsiteY1" fmla="*/ 673100 h 683583"/>
              <a:gd name="connsiteX2" fmla="*/ 2313818 w 3181350"/>
              <a:gd name="connsiteY2" fmla="*/ 574675 h 683583"/>
              <a:gd name="connsiteX3" fmla="*/ 3181350 w 3181350"/>
              <a:gd name="connsiteY3" fmla="*/ 0 h 683583"/>
              <a:gd name="connsiteX0" fmla="*/ 0 w 3181350"/>
              <a:gd name="connsiteY0" fmla="*/ 492125 h 679311"/>
              <a:gd name="connsiteX1" fmla="*/ 776443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696303"/>
              <a:gd name="connsiteX1" fmla="*/ 611837 w 3181350"/>
              <a:gd name="connsiteY1" fmla="*/ 692150 h 696303"/>
              <a:gd name="connsiteX2" fmla="*/ 2313818 w 3181350"/>
              <a:gd name="connsiteY2" fmla="*/ 574675 h 696303"/>
              <a:gd name="connsiteX3" fmla="*/ 3181350 w 3181350"/>
              <a:gd name="connsiteY3" fmla="*/ 0 h 696303"/>
              <a:gd name="connsiteX0" fmla="*/ 0 w 3181350"/>
              <a:gd name="connsiteY0" fmla="*/ 492125 h 679311"/>
              <a:gd name="connsiteX1" fmla="*/ 572331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769892"/>
              <a:gd name="connsiteX1" fmla="*/ 585500 w 3181350"/>
              <a:gd name="connsiteY1" fmla="*/ 768350 h 769892"/>
              <a:gd name="connsiteX2" fmla="*/ 2313818 w 3181350"/>
              <a:gd name="connsiteY2" fmla="*/ 574675 h 769892"/>
              <a:gd name="connsiteX3" fmla="*/ 3181350 w 3181350"/>
              <a:gd name="connsiteY3" fmla="*/ 0 h 769892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68864"/>
              <a:gd name="connsiteX1" fmla="*/ 585500 w 3181350"/>
              <a:gd name="connsiteY1" fmla="*/ 768350 h 768864"/>
              <a:gd name="connsiteX2" fmla="*/ 2313818 w 3181350"/>
              <a:gd name="connsiteY2" fmla="*/ 574675 h 768864"/>
              <a:gd name="connsiteX3" fmla="*/ 3181350 w 3181350"/>
              <a:gd name="connsiteY3" fmla="*/ 0 h 768864"/>
              <a:gd name="connsiteX0" fmla="*/ 0 w 3181350"/>
              <a:gd name="connsiteY0" fmla="*/ 492125 h 762549"/>
              <a:gd name="connsiteX1" fmla="*/ 1276846 w 3181350"/>
              <a:gd name="connsiteY1" fmla="*/ 762000 h 762549"/>
              <a:gd name="connsiteX2" fmla="*/ 2313818 w 3181350"/>
              <a:gd name="connsiteY2" fmla="*/ 574675 h 762549"/>
              <a:gd name="connsiteX3" fmla="*/ 3181350 w 3181350"/>
              <a:gd name="connsiteY3" fmla="*/ 0 h 762549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769757">
                <a:moveTo>
                  <a:pt x="0" y="492125"/>
                </a:moveTo>
                <a:cubicBezTo>
                  <a:pt x="133402" y="738187"/>
                  <a:pt x="871457" y="792692"/>
                  <a:pt x="1276846" y="762000"/>
                </a:cubicBezTo>
                <a:cubicBezTo>
                  <a:pt x="1682235" y="731308"/>
                  <a:pt x="1970064" y="676275"/>
                  <a:pt x="2313818" y="574675"/>
                </a:cubicBezTo>
                <a:cubicBezTo>
                  <a:pt x="2657572" y="473075"/>
                  <a:pt x="3162770" y="412750"/>
                  <a:pt x="3181350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68" name="Freihandform 2067"/>
          <p:cNvSpPr/>
          <p:nvPr/>
        </p:nvSpPr>
        <p:spPr bwMode="auto">
          <a:xfrm>
            <a:off x="5902325" y="2178050"/>
            <a:ext cx="1727200" cy="657225"/>
          </a:xfrm>
          <a:custGeom>
            <a:avLst/>
            <a:gdLst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62774 h 662824"/>
              <a:gd name="connsiteX1" fmla="*/ 1098550 w 1593850"/>
              <a:gd name="connsiteY1" fmla="*/ 15124 h 662824"/>
              <a:gd name="connsiteX2" fmla="*/ 1593850 w 1593850"/>
              <a:gd name="connsiteY2" fmla="*/ 662824 h 66282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850" h="656804">
                <a:moveTo>
                  <a:pt x="0" y="256754"/>
                </a:moveTo>
                <a:cubicBezTo>
                  <a:pt x="473604" y="109116"/>
                  <a:pt x="820208" y="-38521"/>
                  <a:pt x="1098550" y="9104"/>
                </a:cubicBezTo>
                <a:cubicBezTo>
                  <a:pt x="1376892" y="56729"/>
                  <a:pt x="1457325" y="89537"/>
                  <a:pt x="1593850" y="656804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617913"/>
            <a:ext cx="53213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 dirty="0"/>
              <a:t>Refile Section configuration</a:t>
            </a:r>
          </a:p>
        </p:txBody>
      </p:sp>
      <p:cxnSp>
        <p:nvCxnSpPr>
          <p:cNvPr id="5124" name="Gerade Verbindung mit Pfeil 16"/>
          <p:cNvCxnSpPr>
            <a:cxnSpLocks noChangeShapeType="1"/>
          </p:cNvCxnSpPr>
          <p:nvPr/>
        </p:nvCxnSpPr>
        <p:spPr bwMode="auto">
          <a:xfrm flipV="1">
            <a:off x="3740150" y="3470275"/>
            <a:ext cx="0" cy="555625"/>
          </a:xfrm>
          <a:prstGeom prst="straightConnector1">
            <a:avLst/>
          </a:prstGeom>
          <a:noFill/>
          <a:ln w="28575" algn="ctr">
            <a:solidFill>
              <a:srgbClr val="E90649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970213"/>
            <a:ext cx="89550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Geschweifte Klammer rechts 2062"/>
          <p:cNvSpPr>
            <a:spLocks/>
          </p:cNvSpPr>
          <p:nvPr/>
        </p:nvSpPr>
        <p:spPr bwMode="auto">
          <a:xfrm rot="-5400000">
            <a:off x="5194300" y="1506538"/>
            <a:ext cx="654050" cy="2965450"/>
          </a:xfrm>
          <a:prstGeom prst="rightBrace">
            <a:avLst>
              <a:gd name="adj1" fmla="val 59089"/>
              <a:gd name="adj2" fmla="val 44491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Textfeld 2063"/>
          <p:cNvSpPr txBox="1"/>
          <p:nvPr/>
        </p:nvSpPr>
        <p:spPr>
          <a:xfrm>
            <a:off x="4552950" y="2390775"/>
            <a:ext cx="16383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</a:t>
            </a:r>
            <a:r>
              <a:rPr lang="en-GB" sz="1200" dirty="0" err="1">
                <a:latin typeface="+mn-lt"/>
              </a:rPr>
              <a:t>Nx.Sylog</a:t>
            </a:r>
            <a:endParaRPr lang="en-GB" sz="1200" dirty="0">
              <a:latin typeface="+mn-lt"/>
            </a:endParaRPr>
          </a:p>
        </p:txBody>
      </p:sp>
      <p:sp>
        <p:nvSpPr>
          <p:cNvPr id="5128" name="Geschweifte Klammer rechts 48"/>
          <p:cNvSpPr>
            <a:spLocks/>
          </p:cNvSpPr>
          <p:nvPr/>
        </p:nvSpPr>
        <p:spPr bwMode="auto">
          <a:xfrm rot="-5400000">
            <a:off x="3506788" y="2784475"/>
            <a:ext cx="654050" cy="409575"/>
          </a:xfrm>
          <a:prstGeom prst="rightBrace">
            <a:avLst>
              <a:gd name="adj1" fmla="val 59019"/>
              <a:gd name="adj2" fmla="val 52889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0" name="Textfeld 49"/>
          <p:cNvSpPr txBox="1"/>
          <p:nvPr/>
        </p:nvSpPr>
        <p:spPr>
          <a:xfrm>
            <a:off x="3063875" y="2390775"/>
            <a:ext cx="16383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Rf.log</a:t>
            </a:r>
          </a:p>
        </p:txBody>
      </p:sp>
      <p:sp>
        <p:nvSpPr>
          <p:cNvPr id="2067" name="Freihandform 2066"/>
          <p:cNvSpPr/>
          <p:nvPr/>
        </p:nvSpPr>
        <p:spPr bwMode="auto">
          <a:xfrm flipV="1">
            <a:off x="3916363" y="2193925"/>
            <a:ext cx="3324225" cy="769938"/>
          </a:xfrm>
          <a:custGeom>
            <a:avLst/>
            <a:gdLst>
              <a:gd name="connsiteX0" fmla="*/ 0 w 3181350"/>
              <a:gd name="connsiteY0" fmla="*/ 49656 h 681434"/>
              <a:gd name="connsiteX1" fmla="*/ 638175 w 3181350"/>
              <a:gd name="connsiteY1" fmla="*/ 668781 h 681434"/>
              <a:gd name="connsiteX2" fmla="*/ 2781300 w 3181350"/>
              <a:gd name="connsiteY2" fmla="*/ 430656 h 681434"/>
              <a:gd name="connsiteX3" fmla="*/ 3181350 w 3181350"/>
              <a:gd name="connsiteY3" fmla="*/ 2031 h 681434"/>
              <a:gd name="connsiteX0" fmla="*/ 0 w 3181350"/>
              <a:gd name="connsiteY0" fmla="*/ 49886 h 678248"/>
              <a:gd name="connsiteX1" fmla="*/ 638175 w 3181350"/>
              <a:gd name="connsiteY1" fmla="*/ 669011 h 678248"/>
              <a:gd name="connsiteX2" fmla="*/ 2768132 w 3181350"/>
              <a:gd name="connsiteY2" fmla="*/ 392786 h 678248"/>
              <a:gd name="connsiteX3" fmla="*/ 3181350 w 3181350"/>
              <a:gd name="connsiteY3" fmla="*/ 2261 h 678248"/>
              <a:gd name="connsiteX0" fmla="*/ 0 w 3181350"/>
              <a:gd name="connsiteY0" fmla="*/ 50279 h 680637"/>
              <a:gd name="connsiteX1" fmla="*/ 638175 w 3181350"/>
              <a:gd name="connsiteY1" fmla="*/ 669404 h 680637"/>
              <a:gd name="connsiteX2" fmla="*/ 2768132 w 3181350"/>
              <a:gd name="connsiteY2" fmla="*/ 393179 h 680637"/>
              <a:gd name="connsiteX3" fmla="*/ 3181350 w 3181350"/>
              <a:gd name="connsiteY3" fmla="*/ 2654 h 680637"/>
              <a:gd name="connsiteX0" fmla="*/ 0 w 3181350"/>
              <a:gd name="connsiteY0" fmla="*/ 50069 h 679340"/>
              <a:gd name="connsiteX1" fmla="*/ 638175 w 3181350"/>
              <a:gd name="connsiteY1" fmla="*/ 669194 h 679340"/>
              <a:gd name="connsiteX2" fmla="*/ 2768132 w 3181350"/>
              <a:gd name="connsiteY2" fmla="*/ 392969 h 679340"/>
              <a:gd name="connsiteX3" fmla="*/ 3181350 w 3181350"/>
              <a:gd name="connsiteY3" fmla="*/ 2444 h 679340"/>
              <a:gd name="connsiteX0" fmla="*/ 0 w 3186719"/>
              <a:gd name="connsiteY0" fmla="*/ 50749 h 683596"/>
              <a:gd name="connsiteX1" fmla="*/ 638175 w 3186719"/>
              <a:gd name="connsiteY1" fmla="*/ 669874 h 683596"/>
              <a:gd name="connsiteX2" fmla="*/ 2768132 w 3186719"/>
              <a:gd name="connsiteY2" fmla="*/ 393649 h 683596"/>
              <a:gd name="connsiteX3" fmla="*/ 3181350 w 3186719"/>
              <a:gd name="connsiteY3" fmla="*/ 3124 h 683596"/>
              <a:gd name="connsiteX0" fmla="*/ 0 w 3260361"/>
              <a:gd name="connsiteY0" fmla="*/ 43574 h 671902"/>
              <a:gd name="connsiteX1" fmla="*/ 638175 w 3260361"/>
              <a:gd name="connsiteY1" fmla="*/ 662699 h 671902"/>
              <a:gd name="connsiteX2" fmla="*/ 2768132 w 3260361"/>
              <a:gd name="connsiteY2" fmla="*/ 386474 h 671902"/>
              <a:gd name="connsiteX3" fmla="*/ 3260361 w 3260361"/>
              <a:gd name="connsiteY3" fmla="*/ 2299 h 671902"/>
              <a:gd name="connsiteX0" fmla="*/ 0 w 3207687"/>
              <a:gd name="connsiteY0" fmla="*/ 43574 h 671902"/>
              <a:gd name="connsiteX1" fmla="*/ 638175 w 3207687"/>
              <a:gd name="connsiteY1" fmla="*/ 662699 h 671902"/>
              <a:gd name="connsiteX2" fmla="*/ 2768132 w 3207687"/>
              <a:gd name="connsiteY2" fmla="*/ 386474 h 671902"/>
              <a:gd name="connsiteX3" fmla="*/ 3207687 w 3207687"/>
              <a:gd name="connsiteY3" fmla="*/ 2299 h 671902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10497"/>
              <a:gd name="connsiteY0" fmla="*/ 41275 h 669603"/>
              <a:gd name="connsiteX1" fmla="*/ 638175 w 3210497"/>
              <a:gd name="connsiteY1" fmla="*/ 660400 h 669603"/>
              <a:gd name="connsiteX2" fmla="*/ 2768132 w 3210497"/>
              <a:gd name="connsiteY2" fmla="*/ 384175 h 669603"/>
              <a:gd name="connsiteX3" fmla="*/ 3207687 w 3210497"/>
              <a:gd name="connsiteY3" fmla="*/ 0 h 669603"/>
              <a:gd name="connsiteX0" fmla="*/ 0 w 3210497"/>
              <a:gd name="connsiteY0" fmla="*/ 60325 h 688757"/>
              <a:gd name="connsiteX1" fmla="*/ 638175 w 3210497"/>
              <a:gd name="connsiteY1" fmla="*/ 679450 h 688757"/>
              <a:gd name="connsiteX2" fmla="*/ 2768132 w 3210497"/>
              <a:gd name="connsiteY2" fmla="*/ 403225 h 688757"/>
              <a:gd name="connsiteX3" fmla="*/ 3207687 w 3210497"/>
              <a:gd name="connsiteY3" fmla="*/ 0 h 688757"/>
              <a:gd name="connsiteX0" fmla="*/ 0 w 3207687"/>
              <a:gd name="connsiteY0" fmla="*/ 60325 h 688757"/>
              <a:gd name="connsiteX1" fmla="*/ 638175 w 3207687"/>
              <a:gd name="connsiteY1" fmla="*/ 679450 h 688757"/>
              <a:gd name="connsiteX2" fmla="*/ 2768132 w 3207687"/>
              <a:gd name="connsiteY2" fmla="*/ 403225 h 688757"/>
              <a:gd name="connsiteX3" fmla="*/ 3207687 w 3207687"/>
              <a:gd name="connsiteY3" fmla="*/ 0 h 688757"/>
              <a:gd name="connsiteX0" fmla="*/ 0 w 3207687"/>
              <a:gd name="connsiteY0" fmla="*/ 60325 h 716028"/>
              <a:gd name="connsiteX1" fmla="*/ 638175 w 3207687"/>
              <a:gd name="connsiteY1" fmla="*/ 679450 h 716028"/>
              <a:gd name="connsiteX2" fmla="*/ 2471841 w 3207687"/>
              <a:gd name="connsiteY2" fmla="*/ 574675 h 716028"/>
              <a:gd name="connsiteX3" fmla="*/ 3207687 w 3207687"/>
              <a:gd name="connsiteY3" fmla="*/ 0 h 716028"/>
              <a:gd name="connsiteX0" fmla="*/ 0 w 3207687"/>
              <a:gd name="connsiteY0" fmla="*/ 60325 h 631575"/>
              <a:gd name="connsiteX1" fmla="*/ 651343 w 3207687"/>
              <a:gd name="connsiteY1" fmla="*/ 552450 h 631575"/>
              <a:gd name="connsiteX2" fmla="*/ 2471841 w 3207687"/>
              <a:gd name="connsiteY2" fmla="*/ 574675 h 631575"/>
              <a:gd name="connsiteX3" fmla="*/ 3207687 w 3207687"/>
              <a:gd name="connsiteY3" fmla="*/ 0 h 631575"/>
              <a:gd name="connsiteX0" fmla="*/ 0 w 3207687"/>
              <a:gd name="connsiteY0" fmla="*/ 60325 h 633615"/>
              <a:gd name="connsiteX1" fmla="*/ 651343 w 3207687"/>
              <a:gd name="connsiteY1" fmla="*/ 552450 h 633615"/>
              <a:gd name="connsiteX2" fmla="*/ 2471841 w 3207687"/>
              <a:gd name="connsiteY2" fmla="*/ 574675 h 633615"/>
              <a:gd name="connsiteX3" fmla="*/ 3207687 w 3207687"/>
              <a:gd name="connsiteY3" fmla="*/ 0 h 633615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003599"/>
              <a:gd name="connsiteX1" fmla="*/ 651343 w 3220856"/>
              <a:gd name="connsiteY1" fmla="*/ 1003300 h 1003599"/>
              <a:gd name="connsiteX2" fmla="*/ 2353324 w 3220856"/>
              <a:gd name="connsiteY2" fmla="*/ 574675 h 1003599"/>
              <a:gd name="connsiteX3" fmla="*/ 3220856 w 3220856"/>
              <a:gd name="connsiteY3" fmla="*/ 0 h 1003599"/>
              <a:gd name="connsiteX0" fmla="*/ 0 w 3220856"/>
              <a:gd name="connsiteY0" fmla="*/ 511175 h 692811"/>
              <a:gd name="connsiteX1" fmla="*/ 815949 w 3220856"/>
              <a:gd name="connsiteY1" fmla="*/ 673100 h 692811"/>
              <a:gd name="connsiteX2" fmla="*/ 2353324 w 3220856"/>
              <a:gd name="connsiteY2" fmla="*/ 574675 h 692811"/>
              <a:gd name="connsiteX3" fmla="*/ 3220856 w 3220856"/>
              <a:gd name="connsiteY3" fmla="*/ 0 h 692811"/>
              <a:gd name="connsiteX0" fmla="*/ 0 w 3181350"/>
              <a:gd name="connsiteY0" fmla="*/ 492125 h 683583"/>
              <a:gd name="connsiteX1" fmla="*/ 776443 w 3181350"/>
              <a:gd name="connsiteY1" fmla="*/ 673100 h 683583"/>
              <a:gd name="connsiteX2" fmla="*/ 2313818 w 3181350"/>
              <a:gd name="connsiteY2" fmla="*/ 574675 h 683583"/>
              <a:gd name="connsiteX3" fmla="*/ 3181350 w 3181350"/>
              <a:gd name="connsiteY3" fmla="*/ 0 h 683583"/>
              <a:gd name="connsiteX0" fmla="*/ 0 w 3181350"/>
              <a:gd name="connsiteY0" fmla="*/ 492125 h 679311"/>
              <a:gd name="connsiteX1" fmla="*/ 776443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696303"/>
              <a:gd name="connsiteX1" fmla="*/ 611837 w 3181350"/>
              <a:gd name="connsiteY1" fmla="*/ 692150 h 696303"/>
              <a:gd name="connsiteX2" fmla="*/ 2313818 w 3181350"/>
              <a:gd name="connsiteY2" fmla="*/ 574675 h 696303"/>
              <a:gd name="connsiteX3" fmla="*/ 3181350 w 3181350"/>
              <a:gd name="connsiteY3" fmla="*/ 0 h 696303"/>
              <a:gd name="connsiteX0" fmla="*/ 0 w 3181350"/>
              <a:gd name="connsiteY0" fmla="*/ 492125 h 679311"/>
              <a:gd name="connsiteX1" fmla="*/ 572331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769892"/>
              <a:gd name="connsiteX1" fmla="*/ 585500 w 3181350"/>
              <a:gd name="connsiteY1" fmla="*/ 768350 h 769892"/>
              <a:gd name="connsiteX2" fmla="*/ 2313818 w 3181350"/>
              <a:gd name="connsiteY2" fmla="*/ 574675 h 769892"/>
              <a:gd name="connsiteX3" fmla="*/ 3181350 w 3181350"/>
              <a:gd name="connsiteY3" fmla="*/ 0 h 769892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68864"/>
              <a:gd name="connsiteX1" fmla="*/ 585500 w 3181350"/>
              <a:gd name="connsiteY1" fmla="*/ 768350 h 768864"/>
              <a:gd name="connsiteX2" fmla="*/ 2313818 w 3181350"/>
              <a:gd name="connsiteY2" fmla="*/ 574675 h 768864"/>
              <a:gd name="connsiteX3" fmla="*/ 3181350 w 3181350"/>
              <a:gd name="connsiteY3" fmla="*/ 0 h 768864"/>
              <a:gd name="connsiteX0" fmla="*/ 0 w 3181350"/>
              <a:gd name="connsiteY0" fmla="*/ 492125 h 762549"/>
              <a:gd name="connsiteX1" fmla="*/ 1276846 w 3181350"/>
              <a:gd name="connsiteY1" fmla="*/ 762000 h 762549"/>
              <a:gd name="connsiteX2" fmla="*/ 2313818 w 3181350"/>
              <a:gd name="connsiteY2" fmla="*/ 574675 h 762549"/>
              <a:gd name="connsiteX3" fmla="*/ 3181350 w 3181350"/>
              <a:gd name="connsiteY3" fmla="*/ 0 h 762549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769757">
                <a:moveTo>
                  <a:pt x="0" y="492125"/>
                </a:moveTo>
                <a:cubicBezTo>
                  <a:pt x="133402" y="738187"/>
                  <a:pt x="871457" y="792692"/>
                  <a:pt x="1276846" y="762000"/>
                </a:cubicBezTo>
                <a:cubicBezTo>
                  <a:pt x="1682235" y="731308"/>
                  <a:pt x="1970064" y="676275"/>
                  <a:pt x="2313818" y="574675"/>
                </a:cubicBezTo>
                <a:cubicBezTo>
                  <a:pt x="2657572" y="473075"/>
                  <a:pt x="3162770" y="412750"/>
                  <a:pt x="3181350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68" name="Freihandform 2067"/>
          <p:cNvSpPr/>
          <p:nvPr/>
        </p:nvSpPr>
        <p:spPr bwMode="auto">
          <a:xfrm>
            <a:off x="6080125" y="2274888"/>
            <a:ext cx="1727200" cy="657225"/>
          </a:xfrm>
          <a:custGeom>
            <a:avLst/>
            <a:gdLst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62774 h 662824"/>
              <a:gd name="connsiteX1" fmla="*/ 1098550 w 1593850"/>
              <a:gd name="connsiteY1" fmla="*/ 15124 h 662824"/>
              <a:gd name="connsiteX2" fmla="*/ 1593850 w 1593850"/>
              <a:gd name="connsiteY2" fmla="*/ 662824 h 66282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850" h="656804">
                <a:moveTo>
                  <a:pt x="0" y="256754"/>
                </a:moveTo>
                <a:cubicBezTo>
                  <a:pt x="473604" y="109116"/>
                  <a:pt x="820208" y="-38521"/>
                  <a:pt x="1098550" y="9104"/>
                </a:cubicBezTo>
                <a:cubicBezTo>
                  <a:pt x="1376892" y="56729"/>
                  <a:pt x="1457325" y="89537"/>
                  <a:pt x="1593850" y="656804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5132" name="Gerade Verbindung mit Pfeil 2"/>
          <p:cNvCxnSpPr>
            <a:cxnSpLocks noChangeShapeType="1"/>
          </p:cNvCxnSpPr>
          <p:nvPr/>
        </p:nvCxnSpPr>
        <p:spPr bwMode="auto">
          <a:xfrm flipH="1">
            <a:off x="7550150" y="3128963"/>
            <a:ext cx="584200" cy="1225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Gerade Verbindung mit Pfeil 5"/>
          <p:cNvCxnSpPr>
            <a:cxnSpLocks noChangeShapeType="1"/>
          </p:cNvCxnSpPr>
          <p:nvPr/>
        </p:nvCxnSpPr>
        <p:spPr bwMode="auto">
          <a:xfrm>
            <a:off x="4468813" y="3455988"/>
            <a:ext cx="2300287" cy="14017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77900"/>
            <a:ext cx="365601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35" name="Gerade Verbindung mit Pfeil 8"/>
          <p:cNvCxnSpPr>
            <a:cxnSpLocks noChangeShapeType="1"/>
          </p:cNvCxnSpPr>
          <p:nvPr/>
        </p:nvCxnSpPr>
        <p:spPr bwMode="auto">
          <a:xfrm>
            <a:off x="1208088" y="2530475"/>
            <a:ext cx="900112" cy="45878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theme1.xml><?xml version="1.0" encoding="utf-8"?>
<a:theme xmlns:a="http://schemas.openxmlformats.org/drawingml/2006/main" name="MasterFolie">
  <a:themeElements>
    <a:clrScheme name="addPLM -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B050"/>
      </a:accent2>
      <a:accent3>
        <a:srgbClr val="0070C0"/>
      </a:accent3>
      <a:accent4>
        <a:srgbClr val="FFFF00"/>
      </a:accent4>
      <a:accent5>
        <a:srgbClr val="FFC000"/>
      </a:accent5>
      <a:accent6>
        <a:srgbClr val="00B0F0"/>
      </a:accent6>
      <a:hlink>
        <a:srgbClr val="0000FF"/>
      </a:hlink>
      <a:folHlink>
        <a:srgbClr val="800080"/>
      </a:folHlink>
    </a:clrScheme>
    <a:fontScheme name="MasterFoli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MasterFoli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G:\KCU\Vorlagen\VorlageFürErstellungSchulungsDokumente.pot</Template>
  <TotalTime>0</TotalTime>
  <Words>706</Words>
  <Application>Microsoft Office PowerPoint</Application>
  <PresentationFormat>A4-Papier (210 x 297 mm)</PresentationFormat>
  <Paragraphs>130</Paragraphs>
  <Slides>12</Slides>
  <Notes>10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Courier New</vt:lpstr>
      <vt:lpstr>Eurostile</vt:lpstr>
      <vt:lpstr>Monotype Sorts</vt:lpstr>
      <vt:lpstr>Verdana</vt:lpstr>
      <vt:lpstr>Wingdings</vt:lpstr>
      <vt:lpstr>MasterFolie</vt:lpstr>
      <vt:lpstr>Photo Editor Photo</vt:lpstr>
      <vt:lpstr>PLMJobManagerV3  RefileNx10 – Setting</vt:lpstr>
      <vt:lpstr>Inhaltsverzeichnis</vt:lpstr>
      <vt:lpstr>Refile Process Basic Workflow</vt:lpstr>
      <vt:lpstr>Refile Process Workflow Settings</vt:lpstr>
      <vt:lpstr>NX10.5 Settings </vt:lpstr>
      <vt:lpstr>NX10.5 Settings </vt:lpstr>
      <vt:lpstr>NX10.5 Settings </vt:lpstr>
      <vt:lpstr>Refile Method is enhanced</vt:lpstr>
      <vt:lpstr>Refile Section configuration</vt:lpstr>
      <vt:lpstr>Refile for create Arrangements SyArr</vt:lpstr>
      <vt:lpstr>Refile for create Arrangements SyArr</vt:lpstr>
      <vt:lpstr>#Templates – Designs #Version: 07.02.2018/J.Fes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Refile Manager V1.0</dc:title>
  <dc:creator>Josef Feuerstein</dc:creator>
  <cp:lastModifiedBy>Josef Feuerstein</cp:lastModifiedBy>
  <cp:revision>272</cp:revision>
  <cp:lastPrinted>2002-04-15T13:20:54Z</cp:lastPrinted>
  <dcterms:created xsi:type="dcterms:W3CDTF">2005-05-30T09:19:42Z</dcterms:created>
  <dcterms:modified xsi:type="dcterms:W3CDTF">2018-02-20T13:28:13Z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MasterCommands0">
    <vt:lpwstr>H4sIAAAAAAAEAK2SS2vCQBSF94X+h2FcOw/bQpFJRGqF2touhOJOhuTGDCQzZR6N/vvGKJJCbFFcHg7nu4fDFaNNWaBvsE4ZHWFOGEagE5MqvY5w8Fn/EY/i2xsxtlZuP7InU5ZSp6hOaTfcOBXh3PuvIaVVVZHqjhi7pgPGOF3O3xZJDqXsK+281AngYyr9P4XrowiJw71G1PIVtnFvYpLV+3NP0J06GJ+yCNCy9rpB0DajEzgO3tgu3sw4yNA</vt:lpwstr>
  </property>
  <property fmtid="{D5CDD505-2E9C-101B-9397-08002B2CF9AE}" pid="3" name="SlideMasterCommands1">
    <vt:lpwstr>UQr2PB6XP5E6kh9UiN9Z3l23b54PnUgcoii40uyeckwHjD5cs8Rd5RqbgLmm7I195hX3Zk+DGftEnqYL+/un4BwVhgcYMAwAA</vt:lpwstr>
  </property>
  <property fmtid="{D5CDD505-2E9C-101B-9397-08002B2CF9AE}" pid="4" name="SlideMasterOrders0">
    <vt:lpwstr>H4sIAAAAAAAEAOWXbWvCMBDH3w/2HUJ9s73QqHtglFgRneCmEywbgyIS2lPL2kTSdOq3X9TOB1CntB10e9fc5Zrej/vfNaQ68z30CSJwOatopUJRQ8Bs7rhsVNFCOcw/aFXj8oLUhKDz7rArHBBIxbBAnwVuRRtLOdExnk6nhelNgYsRLheLJfzeaZv2GHyad1kgKbNBW0c5P0dp6kiEyPK05aNatGEouxMQVHJhSB1ZBO+Yom09dzTeGPsE7xq</vt:lpwstr>
  </property>
  <property fmtid="{D5CDD505-2E9C-101B-9397-08002B2CF9AE}" pid="5" name="SlideMasterOrders1">
    <vt:lpwstr>iXSZ4YEtw6tz3KXNazIGZUSR4rz2KqYdCAJORK7Iq+zPMjVyD24OXxxzBi9Xa9Ua9ELacq3X0PrznhQRvcj6Sfh9dnZL99TnZ38XJnkoY1ELJDwFY+M0xFzJBCJ/cT6MK7mNwWCAQx0AsN7RYghSsNg0kep04CrGeOIzMFYXV4B+hr2KTZ5Gd9rCsMj15adzGlkaHshA8bz+Ip0ITguQorCvhX48KU01fB6XUKzPXHlbKSIFE1qRhp9AesiOK7Z</vt:lpwstr>
  </property>
  <property fmtid="{D5CDD505-2E9C-101B-9397-08002B2CF9AE}" pid="6" name="SlideMasterOrders2">
    <vt:lpwstr>mZPIdyXFV8V/2vySKN/8nsUUipSWYPRE99Lg1ARyewQPiPJW+tZkTiZVCKOyEOTAYewBA1IVR3eAkuOwsEwdv3euMLrpxCzQ4QAAA=</vt:lpwstr>
  </property>
  <property fmtid="{D5CDD505-2E9C-101B-9397-08002B2CF9AE}" pid="7" name="JFt_Release_PPT_DPNE">
    <vt:lpwstr>V:\JobManager\ProgEntw\Ver03\JobManagerV3\90-DATA\CustomerNameShort_SettingsGlobal\10-JobScripts\RefileNX10\Documentation\JobManagerV3_NxRefile_Setup_Release.pptx</vt:lpwstr>
  </property>
  <property fmtid="{D5CDD505-2E9C-101B-9397-08002B2CF9AE}" pid="8" name="JFt_Release_PDF_DPNE">
    <vt:lpwstr>V:\JobManager\ProgEntw\Ver03\JobManagerV3\90-DATA\CustomerNameShort_SettingsGlobal\10-JobScripts\RefileNX10\Documentation\JobManagerV3_NxRefile_Setup_Release.pdf</vt:lpwstr>
  </property>
</Properties>
</file>